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7C1"/>
    <a:srgbClr val="45CB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2-08-17T05:10:19.192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3156-1 0,'-36'0'313,"0"0"-298,0 0 17,-1 0-17,1 0-15,0 0 31,-1 0-15,1 0 15,0 0-15,0 0 0,-1 0 15,1 36-16,0-36 1,36 36-16,-37-36 31,1 0 1,0 0 14,0 0-30,-1 37 15,1-37 1,0 36-17,-1-36 1,1 0-1,0 0 17,0 0-17,-1 36 1,1-36 0,36 36-1,-36-36 1,-1 0-1,1 37 1,0-37 0,0 0-1,-1 0 1,1 0 0,0 0-16,-1 0 31,1 0-16,0 0 1,0 0 0,-1 0-1,1 0 1,0 0 0,-1 0-1,1 0 1,0 0-1,0 0-15,-1 0 32,1 0-17,0 0 1,-1 0 0,1 0-1,0 0 1,0 0 15,-1 0-31,1 0 31,0 0-15,-1 0 0,1 0-1,0 0 16,0 0-15,-1 0 0,1 0-1,0 0 1,-1 0 15,1 0-15,0 0-1,0 0 1,36-37-16,-37 37 16,1 0-1,0 0 1,-1 0 0,1 0-1,0 0 1,0-36-1,-1 36 1,1 0 0,0 0-1,-1 0 1,1 0 0,0 0-1,0 0 16,-1 0-15,37-36 0,-36 36-16,0 0 31,-1 0-15,1 0-16,0 0 31,0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2-08-17T05:10:23.399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0 269 0,'36'0'312,"0"0"-280,0 0-17,1 0 16,-1 0-15,0 0 0,1 0-1,-1 0 17,0 0-1,0 0-31,1 0 31,-1 0-15,0 0 15,1 0-31,-1 0 31,0 0 0,0 0 1,1 0-17,-1 0 1,0 0 15,1 0-15,-1 0-1,0 0 1,0 0 0,37 0-1,-37 0 1,1 0-16,-1-37 16,0 37-16,0 0 15,1 0-15,-1 0 16,0 0-1,1 0-15,-1 0 32,-36-36-32,36 36 15,0 0 17,1 0-32,-1 0 31,0 0-16,1 0 1,-1 0 0,0 0 15,0 0-15,1 0 15,-1 0-31,0 0 31,1 0-15,-1 0 15,0 0 0,0 0-15,1 0 15,-1 0-15,0 0 15,1 0-15,-1 0 15,0 0 16,0 0-32,1-36 1,-1 36 0,-36-37-1,36 37 1,37 0-1,-37 0 1,0 0 0,1 0-16,35-36 15,-35 36 1,-1 0 0,0 0-1,-36-36 1,36 36-16,1 0 15,-1 0 1,0 0 15,1 0-31,-37-36 16,36 36 0,0 0-1,0 0 1,1 0-1,-1 0 17,0 0-17,1 0 17,-1 0-32,0 0 31,0 0-16,1 0 1,-1 0 0,0 0 15,1 0-15,-1 0 15,0 0-31,0 0 31,1 0-15,-1 0-1,0 0 1,1 0 0,-1 0-1,0 0 1,0 0-1,1 0 1,-1 0 0,0 0-1,1 0 1,-1 0-16,0 0 16,0 0-1,1 0 1,-1 0-16,0 0 15,1 0 1,-1 0 0,0 0-1,37 0 1,-37 0 0,0 0-16,1 0 15,-1 0-15,36 0 16,-35 0-1,-1 0 1,0 0 0,1 0-1,-1 0-15,0 0 16,0 0 0,1 0-1,-1 0-15,37 0 16,-37 0-1,0 0 1,0 0-16,1 0 16,-1 0-1,0 0 17,1 0-32,-1 0 15,0 0 1,0 0-1,1 0 1,-1 0 15,0 0-15,1 0 15,-1 0-31,0 0 31,0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2-08-17T05:10:26.54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4100 0 0,'-72'0'297,"35"0"-297,1 0 15,0 0-15,-37 0 16,37 0-1,0 0 1,-1 0-16,1 0 16,0 0-16,0 0 31,-1 0-15,1 0-16,0 0 15,-1 0 1,1 0-1,0 0-15,0 0 16,-1 0 0,1 0-16,0 0 15,-37 0 1,37 0 0,0 0-1,-1 0 1,1 0-16,0 0 15,-37 0 1,37 0 0,0 0-16,-1 0 15,1 0 1,0 0-16,-37 0 16,37 0-1,0 0-15,-1 0 16,1 0-16,-37 0 15,37 0 1,0 0 0,0 0-1,-1 0-15,1 0 16,-37 0 0,37 0-1,0 0-15,0 0 0,-1 0 16,37 36-1,-36-36 1,0 0 0,-1 0-16,1 0 15,0 36 1,0-36 0,-37 0-1,73 37 1,-36-37-16,-1 0 31,1 0-15,0 0-1,0 0 1,-1 0 0,-35 0-1,35 0 1,1 36-1,0-36 1,0 0-16,-1 0 16,-35 0 15,35 0-15,1 0-1,0 0-15,0 0 16,-1 0-1,1 0 1,0 0-16,-1 0 16,1 0-1,0 0 1,0 0 0,-1 0-1,1 0 1,0 0-1,-1 0 17,1 0-17,0 0 1,0 0 0,-1 0 15,1 0 31,0 0-15,-1 0 31,1 0-31,0 0-31,0 0-1,-1 0 1,1 0 15,0 0-15,-1 0 0,1 0-1,0 0 16,0 0 1,-1 0-17,1 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2-08-17T05:10:28.144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0,'36'0'328,"1"0"-297,-1 0-15,0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2-08-17T05:10:31.046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0,'36'0'328,"1"0"-328,-1 0 31,0 0-15,1 0 15,-1 0 0,0 0 1,0 0 14,1 0 17,-1 0-47,0 0 15,1 0 16,-1 0-16,0 0-15,0 0-1,1 0 16,-1 0-15,0 0 0,1 0-1,-1 0 17,0 0-17,0 0 1,1 0-1,-1 0-15,37 0 16,-37 0 0,0 0-1,0 0 1,1 0 0,-1 0-1,0 0 1,1 0-16,-1 0 15,0 0 1,0 0 0,1 0-16,-1 0 31,0 0-15,1 0-1,-1 0 1,0 0-1,0 0 1,1 0 0,-1 0-1,0 0 1,1 0 0,-1 0-1,0 0 1,0 0-16,1 0 15,-1 0 1,0 0 0,1 0-1,-1 0 1,0 0-16,0 0 16,1 0-1,-1 0 1,0 0-1,1 0 1,-1 0 0,0 0-1,0 0 1,1 0 0,-1 0-1,0 0 1,1 0-1,-1 0 17,0 0-17,0 0 1,1 0 0,-1 0-1,0 0 16,1 0-15,-1 0 0,0 0 15,0 0-15,1 0-1,-1 0 1,0 0 15,1 0-15,-1 0-1,0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2-08-17T05:10:35.116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0 156 0,'36'0'344,"0"0"-344,1 0 31,-1 0-15,0 0 15,1 0-15,-1 0-1,-36-36 17,36 36-32,0 0 31,1 0-31,-1 0 47,0 0-16,1 0 0,-1 0 1,0 0-17,0 0 16,1 0-15,-1 0 15,0 0-31,1 0 32,-1 0-17,0 0 16,0 0-31,-36-37 16,37 37 0,-1 0-1,0 0 17,1 0-32,-1 0 31,0 0-16,0 0 1,1-36 0,-1 36-1,0 0 17,1 0-17,-1 0 1,0 0-1,0 0 17,1 0-17,-1 0-15,0 0 32,1 0-17,-1 0 16,0 0-31,0 0 32,1 0-17,-1 0 1,0 0 15,1 0-31,-1 0 31,0 0-15,0 0 0,1 0-1,-1 0 1,0 0 15,1 0-31,-1 0 16,0 0-1,0 0 17,1 0-17,-1 0 1,0 0 15,1 0-15,-1 0-1,0 0 1,0 0 0,1 0 15,-1 0-15,0 0-1,1 0 16,-1 0-15,0 0 15,0 0-15,1 0 15,-1 0 0,0 0 1,1 0-1,-1 0 0,0 0 16,0 0-16,1 0 1,-1 0-17,0 0 16,1 0 1,-1 0-17,0 0 17,0 0-17,1 0 16,-37 36-15,36-36 0,0 0-1,1 0 17,-37 37-1,36-37-16,0 0 32,0 0-31,-36 36 78,37-36-63,-1 0 63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47C41-43E8-43D4-9549-51958FB59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BA265-E293-4155-A881-7736D1AD5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60F13-91F7-40C0-88A1-4E0AA7F8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453F2-9DD8-4D53-A607-472AFBC5F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FB0CE-B81E-427F-8D33-824FC29B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602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9C93-7C41-4AFF-A11F-60B8FED5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393CFC-EF81-4A41-84E0-D4FC4F7F0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46335-9EAD-4BC5-99BB-2CAB96A4D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97EF7-7535-4CF9-9A0E-5FD3D121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800C8-38AA-410B-867D-80835A40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750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E2E4B7-C9B7-48E9-9F2B-0ECDD4966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340F7-E90E-4965-B71C-16D7F51BF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7D83C-FA26-4959-A6A7-03017AC68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87AFA-6B16-4CF5-86C9-84E23F09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61EA9-F428-4E19-902E-CB1928DC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177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D4B4-2CBD-4D8D-801A-148CB39A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623A0-D585-4F55-ADC8-774EEC09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0B00D-67CE-489D-B193-E0E11B6C0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FC7CC-E784-48B0-8546-8FBF2776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9A9F9-05D8-4E66-8FCE-EB74618F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04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7356-E711-468F-9A74-995D74D84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FF87A-4789-4756-B043-4A3CB5F81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52DF9-AE9F-423B-995E-FB212F65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6605-BD7C-4F04-ABB8-4435D649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41417-33C2-4D93-A3A8-D3F27ABA4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181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182D-ADA1-4E22-BC9D-76729248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1EC3D-E59C-468C-81C5-32E85F493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8E75-7FE5-4E7A-93AA-5CE0D5BD4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B6604-CB94-4E9F-8BCB-2540D640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081F5-1ED2-456D-83FB-C7C95E05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C5228-F9D2-466C-BEAA-F59E2E67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607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ED01-ABDF-42F8-8850-60E513801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75D4E-7547-415A-8035-9416C4EA9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52D1A-8ECC-4B0A-B077-CE52A0678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F4BAD0-94AC-4323-A70F-E8EBC23B5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554D1A-5A57-4C56-B036-FE341E2B0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C4098-3DA2-4E2C-B97D-6D88CE89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A2E48C-B997-44EF-8FBB-E64BC4A69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414A8-CEAA-4EDC-B27A-5CEC68E0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768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63737-A9A5-4C1C-8E4B-7F26FB4D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4FCC1-87A9-4AD5-9698-9ED2B5F72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344D5-BA1E-45FE-B527-60432F09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ABB23-9228-4792-A4F7-B8DD40BE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962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506EC-5B38-4599-9B00-20A42733F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EE3DBC-47D1-4C41-8D5E-7A4CC6C9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45A47-CA3A-499B-9697-38AC7003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727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37CE8-E4BD-4816-B7A6-5C927CDB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A84E-540A-4F61-842B-97528CE9A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04E6E-C179-43EF-9DB2-A40691C19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CA037-B229-4F5B-B9D7-803CFCBE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67706-01CA-4392-BA3A-28797CAC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8BEF3-9561-465F-ACAB-BACA96AA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094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C9DC-7C3A-4E8C-BA91-1730AB48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45E69E-E476-455F-AF4F-196CB4263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DAE44-275F-4C20-9B6B-41A89EBB6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F8D18-1C39-4599-AF8A-E9E76161E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A19EC-EC8D-4550-A329-36D93992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16BB1-CAD3-4277-BBFF-835044B9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67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623F5-F041-4E4E-B175-3023E4C8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05C5B-A1AA-4D13-8CAB-D0F582CEA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1F373-8E02-4C42-8AD8-3CE944C19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6450-7A82-41A3-9081-0D764893604A}" type="datetimeFigureOut">
              <a:rPr lang="en-AU" smtClean="0"/>
              <a:t>23/08/2022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403D-D3FE-4047-9A65-4C36A09D5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40A2E-E5DB-48DC-9F23-59CAFBBB3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606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7.emf"/><Relationship Id="rId3" Type="http://schemas.openxmlformats.org/officeDocument/2006/relationships/hyperlink" Target="mailto:parkesoosh@pcycnsw.org.au" TargetMode="External"/><Relationship Id="rId7" Type="http://schemas.openxmlformats.org/officeDocument/2006/relationships/image" Target="../media/image4.emf"/><Relationship Id="rId12" Type="http://schemas.openxmlformats.org/officeDocument/2006/relationships/customXml" Target="../ink/ink4.xml"/><Relationship Id="rId17" Type="http://schemas.openxmlformats.org/officeDocument/2006/relationships/image" Target="../media/image9.emf"/><Relationship Id="rId2" Type="http://schemas.openxmlformats.org/officeDocument/2006/relationships/image" Target="../media/image1.jpeg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6.emf"/><Relationship Id="rId5" Type="http://schemas.openxmlformats.org/officeDocument/2006/relationships/image" Target="../media/image3.png"/><Relationship Id="rId15" Type="http://schemas.openxmlformats.org/officeDocument/2006/relationships/image" Target="../media/image8.emf"/><Relationship Id="rId10" Type="http://schemas.openxmlformats.org/officeDocument/2006/relationships/customXml" Target="../ink/ink3.xml"/><Relationship Id="rId4" Type="http://schemas.openxmlformats.org/officeDocument/2006/relationships/image" Target="../media/image2.png"/><Relationship Id="rId9" Type="http://schemas.openxmlformats.org/officeDocument/2006/relationships/image" Target="../media/image5.emf"/><Relationship Id="rId14" Type="http://schemas.openxmlformats.org/officeDocument/2006/relationships/customXml" Target="../ink/ink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bstract background with a hand painted watercolour design 2274682 Vector  Art at Vecteezy">
            <a:extLst>
              <a:ext uri="{FF2B5EF4-FFF2-40B4-BE49-F238E27FC236}">
                <a16:creationId xmlns:a16="http://schemas.microsoft.com/office/drawing/2014/main" id="{B5FFA699-D566-80D7-DBEF-1C7802EA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44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A0C599-1FEB-40BD-939F-411A34A0B8E6}"/>
              </a:ext>
            </a:extLst>
          </p:cNvPr>
          <p:cNvSpPr txBox="1"/>
          <p:nvPr/>
        </p:nvSpPr>
        <p:spPr>
          <a:xfrm>
            <a:off x="1782213" y="167160"/>
            <a:ext cx="899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PCYC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PARKES </a:t>
            </a:r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OOSH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SEPT </a:t>
            </a:r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2022</a:t>
            </a:r>
            <a:endParaRPr lang="en-AU" sz="3600" b="1" dirty="0">
              <a:solidFill>
                <a:srgbClr val="7030A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CEE35EF3-DFD1-4524-BFD0-FB7A809A9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456" y="4277473"/>
            <a:ext cx="303001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$65 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NORMAL $70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6FEE156-AC95-A72F-5485-DB865FBC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40" y="5116438"/>
            <a:ext cx="5761978" cy="157280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262C22-8919-A7A9-B56E-0E7E4BA7632C}"/>
              </a:ext>
            </a:extLst>
          </p:cNvPr>
          <p:cNvSpPr txBox="1"/>
          <p:nvPr/>
        </p:nvSpPr>
        <p:spPr>
          <a:xfrm>
            <a:off x="235316" y="5215410"/>
            <a:ext cx="528610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7030A0"/>
                </a:solidFill>
                <a:latin typeface="Calibri" panose="020F0502020204030204" pitchFamily="34" charset="0"/>
                <a:hlinkClick r:id="rId3"/>
              </a:rPr>
              <a:t>parkesoosh@pcycnsw.org.au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Phone:       0491 </a:t>
            </a:r>
            <a:r>
              <a:rPr lang="en-US" altLang="en-US" sz="1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693 44</a:t>
            </a:r>
            <a:r>
              <a:rPr lang="en-US" alt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4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Advertised fees are full price, CCS reduced fees are available for eligible families.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0BE29E53-524E-DBFE-A6E1-951D687CE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7851" y="89265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THURSDAY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29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September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Cinema Excursion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5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Today we’re catching</a:t>
            </a:r>
            <a:r>
              <a:rPr kumimoji="0" lang="en-US" altLang="en-US" sz="1250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the bus and heading over to Club Forbes for a </a:t>
            </a:r>
            <a:r>
              <a:rPr lang="en-US" altLang="en-US" sz="1250" dirty="0" smtClean="0">
                <a:latin typeface="Calibri" panose="020F0502020204030204" pitchFamily="34" charset="0"/>
              </a:rPr>
              <a:t>movie!</a:t>
            </a:r>
            <a:r>
              <a:rPr kumimoji="0" lang="en-US" altLang="en-US" sz="1250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50" baseline="0" dirty="0"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b="1" u="sng" dirty="0" smtClean="0">
                <a:latin typeface="Calibri" panose="020F0502020204030204" pitchFamily="34" charset="0"/>
              </a:rPr>
              <a:t>WE WILL BE LEAVING THE CLUB 9.30AM SHARP!</a:t>
            </a:r>
            <a:endParaRPr kumimoji="0" lang="en-US" altLang="en-US" sz="1250" b="1" i="0" u="sng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50" dirty="0"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5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Make sure to bring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125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Drink bottles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Morning tea, lunch, afternoon tea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Please wear something red to stand out as part of the PCYC group.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altLang="en-US" sz="1200" dirty="0" smtClean="0">
              <a:latin typeface="Calibri" panose="020F0502020204030204" pitchFamily="34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0BBDB587-526E-9213-886E-D4EC4E660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7546" y="892658"/>
            <a:ext cx="2517682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5CB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30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September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Tie Dye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5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Using our dye and white clothing we will try our hand at some coordinated pattern and colour designs.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Who thinks they can make the best colour pattern?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5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During the day we will also have sand art, Lego and face painting on offer.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5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Make sure to bring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Drink bottles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Morning tea, lunch, afternoon tea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White clothing to dye!</a:t>
            </a:r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E8B13B5C-179C-D8FF-7BA8-C5D356F6B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831" y="903926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WEDNESDAY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28</a:t>
            </a:r>
            <a:r>
              <a:rPr kumimoji="0" lang="en-US" alt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September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“Absolute Tom Foolery!”- Incursion</a:t>
            </a:r>
            <a:endParaRPr lang="en-US" altLang="en-US" b="1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Fun Day Out Company presents Magic and Circus Show – Absolute Tom Foolery.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PCYC has teamed up to provide us with special guests to delight and entertain!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They will be arriving from 1:30PM to provide their amazing show.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What to bring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00" dirty="0" smtClean="0"/>
              <a:t>Drink bottles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00" dirty="0" smtClean="0"/>
              <a:t>Morning tea, lunch, afternoon tea</a:t>
            </a:r>
            <a:endParaRPr lang="en-US" altLang="en-US" sz="1200" dirty="0"/>
          </a:p>
        </p:txBody>
      </p:sp>
      <p:sp>
        <p:nvSpPr>
          <p:cNvPr id="48" name="Text Box 2">
            <a:extLst>
              <a:ext uri="{FF2B5EF4-FFF2-40B4-BE49-F238E27FC236}">
                <a16:creationId xmlns:a16="http://schemas.microsoft.com/office/drawing/2014/main" id="{FAD58292-A695-8FDE-E0A9-043AC4914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374" y="897336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TUESDAY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27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September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Cooking Day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cap="none" normalizeH="0" baseline="0" dirty="0" smtClean="0">
                <a:ln>
                  <a:noFill/>
                </a:ln>
                <a:latin typeface="YACgEX8C5Gg 0"/>
              </a:rPr>
              <a:t>Who</a:t>
            </a:r>
            <a:r>
              <a:rPr kumimoji="0" lang="en-US" altLang="en-US" sz="1200" cap="none" normalizeH="0" dirty="0" smtClean="0">
                <a:ln>
                  <a:noFill/>
                </a:ln>
                <a:latin typeface="YACgEX8C5Gg 0"/>
              </a:rPr>
              <a:t> loves burgers and chocolate?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200" cap="none" normalizeH="0" dirty="0" smtClean="0">
              <a:ln>
                <a:noFill/>
              </a:ln>
              <a:latin typeface="YACgEX8C5Gg 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aseline="0" dirty="0" smtClean="0">
                <a:latin typeface="YACgEX8C5Gg 0"/>
              </a:rPr>
              <a:t>Today</a:t>
            </a:r>
            <a:r>
              <a:rPr lang="en-US" altLang="en-US" sz="1200" dirty="0" smtClean="0">
                <a:latin typeface="YACgEX8C5Gg 0"/>
              </a:rPr>
              <a:t> we will be making our own burgers for lunch </a:t>
            </a:r>
            <a:r>
              <a:rPr lang="en-US" altLang="en-US" sz="1200" dirty="0" smtClean="0">
                <a:latin typeface="YACgEX8C5Gg 0"/>
              </a:rPr>
              <a:t>and </a:t>
            </a:r>
            <a:r>
              <a:rPr lang="en-US" altLang="en-US" sz="1200" dirty="0" smtClean="0">
                <a:latin typeface="YACgEX8C5Gg 0"/>
              </a:rPr>
              <a:t>trying our hand at home made rocky road. </a:t>
            </a:r>
            <a:r>
              <a:rPr lang="en-US" altLang="en-US" sz="1200" dirty="0" err="1" smtClean="0">
                <a:latin typeface="YACgEX8C5Gg 0"/>
              </a:rPr>
              <a:t>Yummmm</a:t>
            </a:r>
            <a:r>
              <a:rPr lang="en-US" altLang="en-US" sz="1200" dirty="0" smtClean="0">
                <a:latin typeface="YACgEX8C5Gg 0"/>
              </a:rPr>
              <a:t>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latin typeface="YACgEX8C5Gg 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cap="none" normalizeH="0" baseline="0" dirty="0" smtClean="0">
                <a:ln>
                  <a:noFill/>
                </a:ln>
                <a:latin typeface="YACgEX8C5Gg 0"/>
              </a:rPr>
              <a:t>We</a:t>
            </a:r>
            <a:r>
              <a:rPr kumimoji="0" lang="en-US" altLang="en-US" sz="1200" cap="none" normalizeH="0" dirty="0" smtClean="0">
                <a:ln>
                  <a:noFill/>
                </a:ln>
                <a:latin typeface="YACgEX8C5Gg 0"/>
              </a:rPr>
              <a:t> will also be making biscuits with icing for afternoon tea.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200" cap="none" normalizeH="0" baseline="0" dirty="0" smtClean="0">
              <a:ln>
                <a:noFill/>
              </a:ln>
              <a:latin typeface="YACgEX8C5Gg 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YACgEX8C5Gg 0"/>
              </a:rPr>
              <a:t>Make sure to bring</a:t>
            </a:r>
            <a:endParaRPr lang="en-US" altLang="en-US" sz="1200" b="0" i="0" u="none" strike="noStrike" dirty="0" smtClean="0">
              <a:effectLst/>
              <a:latin typeface="YACgEX8C5Gg 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Drink bottles</a:t>
            </a:r>
            <a:endParaRPr lang="en-US" altLang="en-US" sz="1200" dirty="0" smtClean="0">
              <a:latin typeface="Arial" panose="020B060402020202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Morning tea,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>
                <a:latin typeface="Arial" panose="020B0604020202020204" pitchFamily="34" charset="0"/>
              </a:rPr>
              <a:t>Alternative lunch if needed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BCBD5F3E-983F-AF3A-EA34-AE0113377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79" y="89265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MONDAY 26</a:t>
            </a:r>
            <a:r>
              <a:rPr kumimoji="0" lang="en-US" alt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September 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Shrinky</a:t>
            </a: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Dink Keyrings and Lego Day </a:t>
            </a:r>
            <a:endParaRPr lang="en-US" alt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Using shrink plastic and </a:t>
            </a:r>
            <a:r>
              <a:rPr lang="en-US" altLang="en-US" sz="1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texta’s</a:t>
            </a: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we will each be making 4 Minibeast Shrink Keyrings!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 will also have a Lego challenge: </a:t>
            </a:r>
            <a:b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Who can create the best Lego Animal?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Make sure to bring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Drink bottles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Morning tea, lunch, afternoon tea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alibri" panose="020F0502020204030204" pitchFamily="34" charset="0"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54" name="Text Box 2">
            <a:extLst>
              <a:ext uri="{FF2B5EF4-FFF2-40B4-BE49-F238E27FC236}">
                <a16:creationId xmlns:a16="http://schemas.microsoft.com/office/drawing/2014/main" id="{865EFBAC-8B8B-09C3-2CC5-DBD07CC65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493" y="5115658"/>
            <a:ext cx="5860684" cy="157280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07A9F-BCC6-228B-0BF8-CC7AEEEF06C4}"/>
              </a:ext>
            </a:extLst>
          </p:cNvPr>
          <p:cNvSpPr/>
          <p:nvPr/>
        </p:nvSpPr>
        <p:spPr>
          <a:xfrm>
            <a:off x="9284556" y="5599128"/>
            <a:ext cx="14922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New </a:t>
            </a:r>
          </a:p>
          <a:p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Family</a:t>
            </a:r>
          </a:p>
          <a:p>
            <a:r>
              <a:rPr lang="en-U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Enrolment</a:t>
            </a:r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28D36-30C4-A132-00EE-8A9F0CFD12D0}"/>
              </a:ext>
            </a:extLst>
          </p:cNvPr>
          <p:cNvSpPr txBox="1"/>
          <p:nvPr/>
        </p:nvSpPr>
        <p:spPr>
          <a:xfrm>
            <a:off x="6281530" y="5082470"/>
            <a:ext cx="576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We accept BASC Vouchers 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73751C1A-3839-DB1C-E6D4-81757653D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626" y="4598116"/>
            <a:ext cx="236633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Early Bird $65    Normal $</a:t>
            </a: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70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14CC5DC0-9D76-3811-E8EF-281477C78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8457" y="4598116"/>
            <a:ext cx="2531382" cy="25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Early Bird $</a:t>
            </a:r>
            <a:r>
              <a:rPr lang="en-US" altLang="en-US" sz="14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70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   Normal $</a:t>
            </a:r>
            <a:r>
              <a:rPr lang="en-US" altLang="en-US" sz="14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75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5E67B011-836E-66FE-A72A-2265DBB93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056" y="4598117"/>
            <a:ext cx="2269600" cy="25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Early Bird </a:t>
            </a:r>
            <a:r>
              <a:rPr lang="en-US" altLang="en-US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$85  Normal $90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6A9D0278-CB98-610A-2666-2E507B11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342" y="4598116"/>
            <a:ext cx="2339696" cy="249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Early Bird 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77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  Normal 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82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7FE5630B-CBDD-5879-D1ED-D2943ABB0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3845"/>
            <a:ext cx="2416347" cy="25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$65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Normal $70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770B98-A33D-1DC2-F5B7-451737DCD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7493" y="5420845"/>
            <a:ext cx="1265010" cy="12361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AFF96B-D8E6-C6C0-66F0-59B281DE6FE3}"/>
              </a:ext>
            </a:extLst>
          </p:cNvPr>
          <p:cNvSpPr/>
          <p:nvPr/>
        </p:nvSpPr>
        <p:spPr>
          <a:xfrm>
            <a:off x="6919294" y="5720333"/>
            <a:ext cx="236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&lt; Current Families </a:t>
            </a:r>
          </a:p>
          <a:p>
            <a:pPr algn="ctr"/>
            <a:r>
              <a:rPr lang="en-US" sz="16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</a:rPr>
              <a:t>Or use your App</a:t>
            </a:r>
            <a:endParaRPr lang="en-AU" sz="1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0" t="9019" r="9057" b="9808"/>
          <a:stretch/>
        </p:blipFill>
        <p:spPr>
          <a:xfrm>
            <a:off x="10629385" y="5420845"/>
            <a:ext cx="1179703" cy="117970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7824806" y="2573846"/>
              <a:ext cx="1136520" cy="105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82686" y="2489606"/>
                <a:ext cx="122076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/>
              <p14:cNvContentPartPr/>
              <p14:nvPr/>
            </p14:nvContentPartPr>
            <p14:xfrm>
              <a:off x="7367606" y="2333006"/>
              <a:ext cx="1959480" cy="97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25486" y="2248766"/>
                <a:ext cx="204372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7889966" y="2442806"/>
              <a:ext cx="1476360" cy="644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47846" y="2358926"/>
                <a:ext cx="156060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/>
              <p14:cNvContentPartPr/>
              <p14:nvPr/>
            </p14:nvContentPartPr>
            <p14:xfrm>
              <a:off x="7759286" y="2507966"/>
              <a:ext cx="52560" cy="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0" y="0"/>
                <a:ext cx="525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/>
              <p14:cNvContentPartPr/>
              <p14:nvPr/>
            </p14:nvContentPartPr>
            <p14:xfrm>
              <a:off x="7302086" y="2325086"/>
              <a:ext cx="1097640" cy="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0" y="0"/>
                <a:ext cx="10976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/>
              <p14:cNvContentPartPr/>
              <p14:nvPr/>
            </p14:nvContentPartPr>
            <p14:xfrm>
              <a:off x="7746326" y="2569526"/>
              <a:ext cx="1241280" cy="565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704206" y="2485646"/>
                <a:ext cx="1325520" cy="22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25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bstract background with a hand painted watercolour design 2274682 Vector  Art at Vecteezy">
            <a:extLst>
              <a:ext uri="{FF2B5EF4-FFF2-40B4-BE49-F238E27FC236}">
                <a16:creationId xmlns:a16="http://schemas.microsoft.com/office/drawing/2014/main" id="{B5FFA699-D566-80D7-DBEF-1C7802EA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" y="0"/>
            <a:ext cx="123044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A0C599-1FEB-40BD-939F-411A34A0B8E6}"/>
              </a:ext>
            </a:extLst>
          </p:cNvPr>
          <p:cNvSpPr txBox="1"/>
          <p:nvPr/>
        </p:nvSpPr>
        <p:spPr>
          <a:xfrm>
            <a:off x="1782213" y="167160"/>
            <a:ext cx="899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PCYC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PARKES OOSH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SEPT </a:t>
            </a:r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2022</a:t>
            </a:r>
            <a:endParaRPr lang="en-AU" sz="3600" b="1" dirty="0">
              <a:solidFill>
                <a:srgbClr val="7030A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6FEE156-AC95-A72F-5485-DB865FBC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84" y="4941455"/>
            <a:ext cx="11989556" cy="1717827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262C22-8919-A7A9-B56E-0E7E4BA7632C}"/>
              </a:ext>
            </a:extLst>
          </p:cNvPr>
          <p:cNvSpPr txBox="1"/>
          <p:nvPr/>
        </p:nvSpPr>
        <p:spPr>
          <a:xfrm>
            <a:off x="167384" y="5011154"/>
            <a:ext cx="1198955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Places are filling fast,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BOOK EARLY so you don’t miss out</a:t>
            </a:r>
            <a:r>
              <a:rPr lang="en-US" altLang="en-US" sz="2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Book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by </a:t>
            </a:r>
            <a:r>
              <a:rPr lang="en-US" altLang="en-U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16</a:t>
            </a:r>
            <a:r>
              <a:rPr lang="en-US" altLang="en-US" sz="2000" b="1" baseline="300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 September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to access Early Bird prices.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3" name="Text Box 2">
            <a:extLst>
              <a:ext uri="{FF2B5EF4-FFF2-40B4-BE49-F238E27FC236}">
                <a16:creationId xmlns:a16="http://schemas.microsoft.com/office/drawing/2014/main" id="{41872B0F-076B-DF50-CB2D-614AB68F4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25" y="80786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E737C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rd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October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E737C1"/>
                </a:solidFill>
                <a:latin typeface="Calibri" panose="020F0502020204030204" pitchFamily="34" charset="0"/>
              </a:rPr>
              <a:t>PUBLIC </a:t>
            </a:r>
            <a:r>
              <a:rPr lang="en-US" altLang="en-US" b="1" dirty="0" smtClean="0">
                <a:solidFill>
                  <a:srgbClr val="E737C1"/>
                </a:solidFill>
                <a:latin typeface="Calibri" panose="020F0502020204030204" pitchFamily="34" charset="0"/>
              </a:rPr>
              <a:t>HOLIDAY</a:t>
            </a:r>
            <a:endParaRPr lang="en-US" altLang="en-US" b="1" dirty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8" name="Text Box 2">
            <a:extLst>
              <a:ext uri="{FF2B5EF4-FFF2-40B4-BE49-F238E27FC236}">
                <a16:creationId xmlns:a16="http://schemas.microsoft.com/office/drawing/2014/main" id="{CAD7D140-252E-88A2-9945-D7D916438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382" y="816745"/>
            <a:ext cx="2213057" cy="39568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TUESDAY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October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Under The Sea</a:t>
            </a:r>
            <a:endParaRPr lang="en-US" sz="1100" b="0" i="0" dirty="0" smtClean="0">
              <a:solidFill>
                <a:srgbClr val="2A2A2A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0" i="0" dirty="0" smtClean="0">
              <a:solidFill>
                <a:srgbClr val="2A2A2A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i="0" dirty="0" smtClean="0">
                <a:solidFill>
                  <a:srgbClr val="2A2A2A"/>
                </a:solidFill>
                <a:effectLst/>
              </a:rPr>
              <a:t>Using a range of craft resources we will be making ‘Under the Sea’ themed crafts to take home and also decorate our room.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i="0" dirty="0" smtClean="0">
                <a:solidFill>
                  <a:srgbClr val="2A2A2A"/>
                </a:solidFill>
                <a:effectLst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</a:rPr>
              <a:t>Crafts include: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00" dirty="0" smtClean="0">
                <a:solidFill>
                  <a:srgbClr val="2A2A2A"/>
                </a:solidFill>
              </a:rPr>
              <a:t>Paper plate animals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00" dirty="0" smtClean="0">
                <a:solidFill>
                  <a:srgbClr val="2A2A2A"/>
                </a:solidFill>
              </a:rPr>
              <a:t>Shark attack cup game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</a:rPr>
              <a:t>Hand painted</a:t>
            </a:r>
            <a:r>
              <a:rPr kumimoji="0" lang="en-US" altLang="en-US" sz="1200" i="0" u="none" strike="noStrike" cap="none" normalizeH="0" dirty="0" smtClean="0">
                <a:ln>
                  <a:noFill/>
                </a:ln>
                <a:solidFill>
                  <a:srgbClr val="2A2A2A"/>
                </a:solidFill>
                <a:effectLst/>
              </a:rPr>
              <a:t> creatures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00" baseline="0" dirty="0" smtClean="0">
                <a:solidFill>
                  <a:srgbClr val="2A2A2A"/>
                </a:solidFill>
              </a:rPr>
              <a:t>Paper</a:t>
            </a:r>
            <a:r>
              <a:rPr lang="en-US" altLang="en-US" sz="1200" dirty="0" smtClean="0">
                <a:solidFill>
                  <a:srgbClr val="2A2A2A"/>
                </a:solidFill>
              </a:rPr>
              <a:t> roll and origami sea animals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1200" dirty="0" smtClean="0">
              <a:solidFill>
                <a:srgbClr val="2A2A2A"/>
              </a:solidFill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</a:rPr>
              <a:t>Make</a:t>
            </a:r>
            <a:r>
              <a:rPr kumimoji="0" lang="en-US" altLang="en-US" sz="1200" i="0" u="none" strike="noStrike" cap="none" normalizeH="0" dirty="0" smtClean="0">
                <a:ln>
                  <a:noFill/>
                </a:ln>
                <a:solidFill>
                  <a:srgbClr val="2A2A2A"/>
                </a:solidFill>
                <a:effectLst/>
              </a:rPr>
              <a:t> sure to bring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00" dirty="0" smtClean="0">
                <a:solidFill>
                  <a:srgbClr val="2A2A2A"/>
                </a:solidFill>
              </a:rPr>
              <a:t>Water bottles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</a:rPr>
              <a:t>Morning tea, lunch,</a:t>
            </a:r>
            <a:r>
              <a:rPr kumimoji="0" lang="en-US" altLang="en-US" sz="1200" i="0" u="none" strike="noStrike" cap="none" normalizeH="0" dirty="0" smtClean="0">
                <a:ln>
                  <a:noFill/>
                </a:ln>
                <a:solidFill>
                  <a:srgbClr val="2A2A2A"/>
                </a:solidFill>
                <a:effectLst/>
              </a:rPr>
              <a:t> afternoon tea</a:t>
            </a:r>
            <a:endParaRPr kumimoji="0" lang="en-US" altLang="en-US" sz="125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0" dirty="0">
              <a:solidFill>
                <a:srgbClr val="000000"/>
              </a:solidFill>
              <a:effectLst/>
              <a:latin typeface="univers-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0" dirty="0">
              <a:solidFill>
                <a:srgbClr val="000000"/>
              </a:solidFill>
              <a:effectLst/>
              <a:latin typeface="univers-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0" i="0" dirty="0">
              <a:solidFill>
                <a:srgbClr val="2A2A2A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59" name="Text Box 2">
            <a:extLst>
              <a:ext uri="{FF2B5EF4-FFF2-40B4-BE49-F238E27FC236}">
                <a16:creationId xmlns:a16="http://schemas.microsoft.com/office/drawing/2014/main" id="{E4ECB5C9-60AC-2A36-BA7F-88D40EB7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04" y="816745"/>
            <a:ext cx="2213057" cy="395951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WEDNESDAY </a:t>
            </a:r>
            <a:r>
              <a:rPr lang="en-US" altLang="en-US" sz="1100" b="1" dirty="0" smtClean="0">
                <a:latin typeface="Calibri" panose="020F0502020204030204" pitchFamily="34" charset="0"/>
              </a:rPr>
              <a:t>5</a:t>
            </a:r>
            <a:r>
              <a:rPr lang="en-US" altLang="en-US" sz="1100" b="1" baseline="30000" dirty="0" smtClean="0"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latin typeface="Calibri" panose="020F0502020204030204" pitchFamily="34" charset="0"/>
              </a:rPr>
              <a:t> October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Bunnings Garden Incursion</a:t>
            </a:r>
            <a:endParaRPr lang="en-US" sz="1050" dirty="0">
              <a:solidFill>
                <a:srgbClr val="232253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Using our recycled milk cartons we will be making our own mini garden-milk-bottles with flowers.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Bunnings will be coming over to help us with this DIY garden project.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Make sure to bring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dirty="0" smtClean="0"/>
              <a:t>Water bottles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dirty="0" smtClean="0"/>
              <a:t>Morning tea, lunch, afternoon tea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dirty="0" smtClean="0"/>
              <a:t>Enclosed shoes </a:t>
            </a:r>
            <a:endParaRPr lang="en-US" sz="1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50" b="0" i="0" u="none" strike="noStrike" dirty="0">
              <a:solidFill>
                <a:srgbClr val="232253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2">
            <a:extLst>
              <a:ext uri="{FF2B5EF4-FFF2-40B4-BE49-F238E27FC236}">
                <a16:creationId xmlns:a16="http://schemas.microsoft.com/office/drawing/2014/main" id="{C62E700F-6BC0-B8E6-F156-80759B8FD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626" y="813491"/>
            <a:ext cx="2213057" cy="39737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THURSDAY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October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Sports Day</a:t>
            </a:r>
            <a:endParaRPr lang="en-US" alt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 To get our bodies moving we will be running a big Sports Day!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Games on offer will be soccer, hockey, basketball, bubble soccer and also small </a:t>
            </a:r>
            <a:r>
              <a:rPr lang="en-US" altLang="en-US" sz="1200" dirty="0" smtClean="0"/>
              <a:t>group </a:t>
            </a:r>
            <a:r>
              <a:rPr lang="en-US" altLang="en-US" sz="1200" dirty="0" smtClean="0"/>
              <a:t>games to improve our ball and team skills.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/>
              <a:t>Make sure to bring </a:t>
            </a:r>
            <a:endParaRPr lang="en-US" altLang="en-US" sz="1200" dirty="0"/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/>
              <a:t>Water bottles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/>
              <a:t>Morning tea, lunch,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/>
              <a:t>Enclosed shoes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id="{3C3D3B7E-BCD2-F9E2-97D8-12B86722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3883" y="796965"/>
            <a:ext cx="2213057" cy="39737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5CB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October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PJ’s and Wood Work Day</a:t>
            </a:r>
            <a:endParaRPr lang="en-US" altLang="en-US" b="1" dirty="0">
              <a:solidFill>
                <a:srgbClr val="45CBD9"/>
              </a:solidFill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/>
              <a:t>Who doesn’t love a pajama day? Make sure to wear your coolest PJ’s to go in the running for Best PJ’s Prize!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5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We</a:t>
            </a:r>
            <a:r>
              <a:rPr kumimoji="0" lang="en-US" altLang="en-US" sz="1250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will also be making a wood work project to take home.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50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After lunch we’ll be getting comfy with a movie, popcorn and milkshakes.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50" i="0" u="none" strike="noStrike" cap="none" normalizeH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baseline="0" dirty="0" smtClean="0">
                <a:latin typeface="Calibri" panose="020F0502020204030204" pitchFamily="34" charset="0"/>
              </a:rPr>
              <a:t>Make</a:t>
            </a:r>
            <a:r>
              <a:rPr lang="en-US" altLang="en-US" sz="1250" dirty="0" smtClean="0">
                <a:latin typeface="Calibri" panose="020F0502020204030204" pitchFamily="34" charset="0"/>
              </a:rPr>
              <a:t> sure to bring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1250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Water bottles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50" baseline="0" dirty="0" smtClean="0">
                <a:latin typeface="Calibri" panose="020F0502020204030204" pitchFamily="34" charset="0"/>
              </a:rPr>
              <a:t>Morning tea</a:t>
            </a:r>
            <a:r>
              <a:rPr lang="en-US" altLang="en-US" sz="1250" dirty="0" smtClean="0">
                <a:latin typeface="Calibri" panose="020F0502020204030204" pitchFamily="34" charset="0"/>
              </a:rPr>
              <a:t>, lunch, afternoon tea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0A7DD365-4CD3-88DF-6B2D-46B39A10D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382" y="4459335"/>
            <a:ext cx="2314081" cy="22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Early Bird $65    Normal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$70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D7FECF7-D2A5-1AAF-4424-BF35B4A75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639" y="4479042"/>
            <a:ext cx="2353446" cy="22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</a:t>
            </a: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   Normal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$</a:t>
            </a: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65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3FA083F0-8D9A-B3DE-869E-39B2AA7E6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626" y="4466700"/>
            <a:ext cx="2264036" cy="25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Early Bird 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60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   Normal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65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836D4B50-6D84-0447-E0E3-3123AB394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3883" y="4498744"/>
            <a:ext cx="2248117" cy="20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Early Bird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45CBD9"/>
                </a:solidFill>
                <a:effectLst/>
                <a:latin typeface="Calibri" panose="020F0502020204030204" pitchFamily="34" charset="0"/>
              </a:rPr>
              <a:t>$</a:t>
            </a:r>
            <a:r>
              <a:rPr lang="en-US" altLang="en-US" sz="1400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60   Normal $65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45CBD9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45CBD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14762</TotalTime>
  <Words>697</Words>
  <Application>Microsoft Office PowerPoint</Application>
  <PresentationFormat>Widescreen</PresentationFormat>
  <Paragraphs>142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Cavolini</vt:lpstr>
      <vt:lpstr>Times New Roman</vt:lpstr>
      <vt:lpstr>univers-roman</vt:lpstr>
      <vt:lpstr>YACgEX8C5Gg 0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Ashlee Aria</dc:creator>
  <cp:lastModifiedBy>Parkes OOSH</cp:lastModifiedBy>
  <cp:revision>117</cp:revision>
  <dcterms:created xsi:type="dcterms:W3CDTF">2022-02-23T00:16:15Z</dcterms:created>
  <dcterms:modified xsi:type="dcterms:W3CDTF">2022-08-23T02:28:37Z</dcterms:modified>
</cp:coreProperties>
</file>