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0" r:id="rId5"/>
    <p:sldId id="266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7C1"/>
    <a:srgbClr val="45CB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47C41-43E8-43D4-9549-51958FB59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BA265-E293-4155-A881-7736D1AD5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60F13-91F7-40C0-88A1-4E0AA7F81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17/11/2022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453F2-9DD8-4D53-A607-472AFBC5F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FB0CE-B81E-427F-8D33-824FC29B8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602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89C93-7C41-4AFF-A11F-60B8FED56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393CFC-EF81-4A41-84E0-D4FC4F7F0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46335-9EAD-4BC5-99BB-2CAB96A4D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17/11/2022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97EF7-7535-4CF9-9A0E-5FD3D121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800C8-38AA-410B-867D-80835A40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750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E2E4B7-C9B7-48E9-9F2B-0ECDD4966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340F7-E90E-4965-B71C-16D7F51BF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7D83C-FA26-4959-A6A7-03017AC68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17/11/2022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87AFA-6B16-4CF5-86C9-84E23F09F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61EA9-F428-4E19-902E-CB1928DC4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177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7D4B4-2CBD-4D8D-801A-148CB39A0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623A0-D585-4F55-ADC8-774EEC09A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0B00D-67CE-489D-B193-E0E11B6C0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17/11/2022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FC7CC-E784-48B0-8546-8FBF27766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9A9F9-05D8-4E66-8FCE-EB74618F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04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C7356-E711-468F-9A74-995D74D84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FF87A-4789-4756-B043-4A3CB5F81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52DF9-AE9F-423B-995E-FB212F65A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17/11/2022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6605-BD7C-4F04-ABB8-4435D6497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41417-33C2-4D93-A3A8-D3F27ABA4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181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182D-ADA1-4E22-BC9D-76729248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1EC3D-E59C-468C-81C5-32E85F493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48E75-7FE5-4E7A-93AA-5CE0D5BD4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B6604-CB94-4E9F-8BCB-2540D640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17/11/2022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081F5-1ED2-456D-83FB-C7C95E05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C5228-F9D2-466C-BEAA-F59E2E67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607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BED01-ABDF-42F8-8850-60E513801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75D4E-7547-415A-8035-9416C4EA9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52D1A-8ECC-4B0A-B077-CE52A0678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F4BAD0-94AC-4323-A70F-E8EBC23B5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554D1A-5A57-4C56-B036-FE341E2B0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2C4098-3DA2-4E2C-B97D-6D88CE89E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17/11/2022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A2E48C-B997-44EF-8FBB-E64BC4A69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8414A8-CEAA-4EDC-B27A-5CEC68E05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768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63737-A9A5-4C1C-8E4B-7F26FB4D5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94FCC1-87A9-4AD5-9698-9ED2B5F72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17/11/2022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3344D5-BA1E-45FE-B527-60432F09B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ABB23-9228-4792-A4F7-B8DD40BED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962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506EC-5B38-4599-9B00-20A42733F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17/11/2022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EE3DBC-47D1-4C41-8D5E-7A4CC6C9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45A47-CA3A-499B-9697-38AC7003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727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37CE8-E4BD-4816-B7A6-5C927CDB4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9A84E-540A-4F61-842B-97528CE9A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04E6E-C179-43EF-9DB2-A40691C19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CA037-B229-4F5B-B9D7-803CFCBE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17/11/2022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67706-01CA-4392-BA3A-28797CAC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8BEF3-9561-465F-ACAB-BACA96AA6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094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FC9DC-7C3A-4E8C-BA91-1730AB484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45E69E-E476-455F-AF4F-196CB42639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DAE44-275F-4C20-9B6B-41A89EBB6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F8D18-1C39-4599-AF8A-E9E76161E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6450-7A82-41A3-9081-0D764893604A}" type="datetimeFigureOut">
              <a:rPr lang="en-AU" smtClean="0"/>
              <a:t>17/11/2022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A19EC-EC8D-4550-A329-36D93992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16BB1-CAD3-4277-BBFF-835044B9F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67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0623F5-F041-4E4E-B175-3023E4C87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05C5B-A1AA-4D13-8CAB-D0F582CEA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1F373-8E02-4C42-8AD8-3CE944C19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6450-7A82-41A3-9081-0D764893604A}" type="datetimeFigureOut">
              <a:rPr lang="en-AU" smtClean="0"/>
              <a:t>17/11/2022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8403D-D3FE-4047-9A65-4C36A09D5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40A2E-E5DB-48DC-9F23-59CAFBBB3D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6CAB-4553-4C1D-87E9-987C55ED6CB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606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rkesoosh@pcycnsw.org.a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arkesoosh@pcycnsw.org.a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arkesoosh@pcycnsw.org.a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bstract background with a hand painted watercolour design 2274682 Vector  Art at Vecteezy">
            <a:extLst>
              <a:ext uri="{FF2B5EF4-FFF2-40B4-BE49-F238E27FC236}">
                <a16:creationId xmlns:a16="http://schemas.microsoft.com/office/drawing/2014/main" id="{B5FFA699-D566-80D7-DBEF-1C7802EAA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044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A0C599-1FEB-40BD-939F-411A34A0B8E6}"/>
              </a:ext>
            </a:extLst>
          </p:cNvPr>
          <p:cNvSpPr txBox="1"/>
          <p:nvPr/>
        </p:nvSpPr>
        <p:spPr>
          <a:xfrm>
            <a:off x="1782213" y="167160"/>
            <a:ext cx="8998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PCYC </a:t>
            </a:r>
            <a:r>
              <a:rPr lang="en-US" sz="3600" b="1" dirty="0" smtClean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PARKES </a:t>
            </a:r>
            <a:r>
              <a:rPr lang="en-US" sz="3600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OOSH </a:t>
            </a:r>
            <a:r>
              <a:rPr lang="en-US" sz="3600" b="1" dirty="0" smtClean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DEC </a:t>
            </a:r>
            <a:r>
              <a:rPr lang="en-US" sz="3600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2022</a:t>
            </a:r>
            <a:endParaRPr lang="en-AU" sz="3600" b="1" dirty="0">
              <a:solidFill>
                <a:srgbClr val="7030A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id="{CEE35EF3-DFD1-4524-BFD0-FB7A809A9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8456" y="4277473"/>
            <a:ext cx="303001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EARLY BIRD $65 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NORMAL $70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F6FEE156-AC95-A72F-5485-DB865FBC4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40" y="5116438"/>
            <a:ext cx="5761978" cy="157280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7030A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262C22-8919-A7A9-B56E-0E7E4BA7632C}"/>
              </a:ext>
            </a:extLst>
          </p:cNvPr>
          <p:cNvSpPr txBox="1"/>
          <p:nvPr/>
        </p:nvSpPr>
        <p:spPr>
          <a:xfrm>
            <a:off x="235316" y="5215410"/>
            <a:ext cx="528610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solidFill>
                  <a:srgbClr val="7030A0"/>
                </a:solidFill>
                <a:latin typeface="Calibri" panose="020F0502020204030204" pitchFamily="34" charset="0"/>
                <a:hlinkClick r:id="rId3"/>
              </a:rPr>
              <a:t>parkesoosh@pcycnsw.org.au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Phone:       0491 </a:t>
            </a:r>
            <a:r>
              <a:rPr lang="en-US" altLang="en-US" sz="14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693 44</a:t>
            </a:r>
            <a:r>
              <a:rPr lang="en-US" altLang="en-US" sz="1400" dirty="0">
                <a:solidFill>
                  <a:srgbClr val="7030A0"/>
                </a:solidFill>
                <a:latin typeface="Calibri" panose="020F0502020204030204" pitchFamily="34" charset="0"/>
              </a:rPr>
              <a:t>4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Advertised fees are full price, CCS reduced fees are available for eligible families.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2" name="Text Box 2">
            <a:extLst>
              <a:ext uri="{FF2B5EF4-FFF2-40B4-BE49-F238E27FC236}">
                <a16:creationId xmlns:a16="http://schemas.microsoft.com/office/drawing/2014/main" id="{0BE29E53-524E-DBFE-A6E1-951D687CE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7851" y="892658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THURSDAY  22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ND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DEC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Movie Day and Felt Christmas Stockings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50" dirty="0" smtClean="0">
                <a:latin typeface="Calibri" panose="020F0502020204030204" pitchFamily="34" charset="0"/>
              </a:rPr>
              <a:t>Using felt we will be making awesome personalized Christmas stockings to take home.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50" dirty="0" smtClean="0">
                <a:latin typeface="Calibri" panose="020F0502020204030204" pitchFamily="34" charset="0"/>
              </a:rPr>
              <a:t>After lunch we will settle in with popcorn and a milkshake to enjoy a PG Christmas movie</a:t>
            </a:r>
            <a:endParaRPr kumimoji="0" lang="en-US" altLang="en-US" sz="1250" i="0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50" dirty="0"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5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50" dirty="0" smtClean="0">
                <a:latin typeface="Calibri" panose="020F0502020204030204" pitchFamily="34" charset="0"/>
              </a:rPr>
              <a:t>Make sure to bring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125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Drink bottles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1250" dirty="0" smtClean="0">
                <a:latin typeface="Calibri" panose="020F0502020204030204" pitchFamily="34" charset="0"/>
              </a:rPr>
              <a:t>Morning tea, lunch, afternoon tea 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1250" dirty="0" smtClean="0">
                <a:latin typeface="Calibri" panose="020F0502020204030204" pitchFamily="34" charset="0"/>
              </a:rPr>
              <a:t>Enclosed shoes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altLang="en-US" sz="1200" dirty="0" smtClean="0">
              <a:latin typeface="Calibri" panose="020F0502020204030204" pitchFamily="34" charset="0"/>
            </a:endParaRPr>
          </a:p>
        </p:txBody>
      </p:sp>
      <p:sp>
        <p:nvSpPr>
          <p:cNvPr id="43" name="Text Box 2">
            <a:extLst>
              <a:ext uri="{FF2B5EF4-FFF2-40B4-BE49-F238E27FC236}">
                <a16:creationId xmlns:a16="http://schemas.microsoft.com/office/drawing/2014/main" id="{0BBDB587-526E-9213-886E-D4EC4E660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7546" y="892658"/>
            <a:ext cx="2517682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45CBD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FRIDAY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23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RD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DEC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45CBD9"/>
                </a:solidFill>
                <a:latin typeface="Calibri" panose="020F0502020204030204" pitchFamily="34" charset="0"/>
              </a:rPr>
              <a:t>CLOSED</a:t>
            </a:r>
            <a:endParaRPr lang="en-US" sz="1200" b="1" i="0" dirty="0">
              <a:effectLst/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50" dirty="0" smtClean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50" dirty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 smtClean="0"/>
              <a:t>We will be closed for the Christmas and New Years Period.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50" dirty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 smtClean="0"/>
              <a:t>We hope everyone has a lovely and restful break and look forward to seeing everyone in the new year.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50" dirty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 smtClean="0"/>
              <a:t>Vacation Care will return Tuesday 3</a:t>
            </a:r>
            <a:r>
              <a:rPr lang="en-US" altLang="en-US" sz="1250" baseline="30000" dirty="0" smtClean="0"/>
              <a:t>rd</a:t>
            </a:r>
            <a:r>
              <a:rPr lang="en-US" altLang="en-US" sz="1250" dirty="0" smtClean="0"/>
              <a:t> January 2023.</a:t>
            </a:r>
            <a:endParaRPr lang="en-US" altLang="en-US" sz="125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47" name="Text Box 2">
            <a:extLst>
              <a:ext uri="{FF2B5EF4-FFF2-40B4-BE49-F238E27FC236}">
                <a16:creationId xmlns:a16="http://schemas.microsoft.com/office/drawing/2014/main" id="{E8B13B5C-179C-D8FF-7BA8-C5D356F6B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3831" y="903926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WEDNESDAY 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21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DEC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Xmas </a:t>
            </a:r>
            <a:r>
              <a:rPr lang="en-US" altLang="en-US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shrinky</a:t>
            </a:r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dink plastics</a:t>
            </a:r>
            <a:endParaRPr lang="en-US" sz="125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50" dirty="0" smtClean="0"/>
              <a:t>Back by popular demand is shrink plastics with a Christmas theme!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50" dirty="0" smtClean="0"/>
              <a:t>These can be used as Christmas tree ornament, key rings or attach a magnet and stick to your fridge!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50" dirty="0" smtClean="0"/>
              <a:t>We will also be making Christmas bark for </a:t>
            </a:r>
            <a:r>
              <a:rPr lang="en-US" sz="1250" dirty="0" err="1" smtClean="0"/>
              <a:t>arvo</a:t>
            </a:r>
            <a:r>
              <a:rPr lang="en-US" sz="1250" dirty="0" smtClean="0"/>
              <a:t> tea and to take home.</a:t>
            </a:r>
            <a:br>
              <a:rPr lang="en-US" sz="1250" dirty="0" smtClean="0"/>
            </a:br>
            <a:endParaRPr lang="en-US" sz="125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50" dirty="0" smtClean="0"/>
              <a:t>Make sure to bring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50" dirty="0" smtClean="0"/>
              <a:t>Enclosed shoes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50" dirty="0" smtClean="0"/>
              <a:t>Drink bottles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50" dirty="0" smtClean="0"/>
              <a:t>Morning tea, lunch, afternoon tea</a:t>
            </a:r>
          </a:p>
        </p:txBody>
      </p:sp>
      <p:sp>
        <p:nvSpPr>
          <p:cNvPr id="48" name="Text Box 2">
            <a:extLst>
              <a:ext uri="{FF2B5EF4-FFF2-40B4-BE49-F238E27FC236}">
                <a16:creationId xmlns:a16="http://schemas.microsoft.com/office/drawing/2014/main" id="{FAD58292-A695-8FDE-E0A9-043AC4914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8374" y="897336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TUESDAY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20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DEC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Explosion photo gift box</a:t>
            </a:r>
            <a:endParaRPr lang="en-US" altLang="en-US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It’s the gift that keeps on giving! Today we’ll be making Explosion Photo Gift Boxes for children to take home as Christmas presents.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AU" altLang="en-US" sz="1200" cap="none" normalizeH="0" baseline="0" dirty="0">
              <a:ln>
                <a:noFill/>
              </a:ln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Please make sure to bring in plenty of photos!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AU" altLang="en-US" sz="1200" cap="none" normalizeH="0" baseline="0" dirty="0" smtClean="0">
                <a:ln>
                  <a:noFill/>
                </a:ln>
                <a:latin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kumimoji="0" lang="en-AU" altLang="en-US" sz="1200" cap="none" normalizeH="0" dirty="0" smtClean="0">
                <a:ln>
                  <a:noFill/>
                </a:ln>
                <a:latin typeface="Calibri" panose="020F0502020204030204" pitchFamily="34" charset="0"/>
                <a:cs typeface="Times New Roman" panose="02020603050405020304" pitchFamily="18" charset="0"/>
              </a:rPr>
              <a:t> will be cut up, so photo copies are recommended!</a:t>
            </a:r>
            <a:endParaRPr kumimoji="0" lang="en-US" altLang="en-US" sz="1200" cap="none" normalizeH="0" baseline="0" dirty="0" smtClean="0">
              <a:ln>
                <a:noFill/>
              </a:ln>
              <a:latin typeface="YACgEX8C5Gg 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200" cap="none" normalizeH="0" baseline="0" dirty="0" smtClean="0">
              <a:ln>
                <a:noFill/>
              </a:ln>
              <a:latin typeface="YACgEX8C5Gg 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50" dirty="0" smtClean="0">
                <a:latin typeface="YACgEX8C5Gg 0"/>
              </a:rPr>
              <a:t>Make sure to bring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150" b="0" i="0" u="none" strike="noStrike" dirty="0" smtClean="0">
                <a:effectLst/>
                <a:latin typeface="YACgEX8C5Gg 0"/>
              </a:rPr>
              <a:t>Enclosed shoes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Drink bottles</a:t>
            </a:r>
            <a:endParaRPr lang="en-US" altLang="en-US" sz="1150" dirty="0" smtClean="0">
              <a:latin typeface="Arial" panose="020B060402020202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altLang="en-US" sz="115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Morning tea, lunch, afternoon tea</a:t>
            </a:r>
            <a:endParaRPr lang="en-US" altLang="en-US" sz="1150" b="1" dirty="0">
              <a:latin typeface="Calibri" panose="020F050202020403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altLang="en-US" sz="115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Photos</a:t>
            </a:r>
            <a:r>
              <a:rPr kumimoji="0" lang="en-US" altLang="en-US" sz="1150" b="1" i="0" u="none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from home</a:t>
            </a:r>
            <a:endParaRPr kumimoji="0" lang="en-US" altLang="en-US" sz="11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9" name="Text Box 2">
            <a:extLst>
              <a:ext uri="{FF2B5EF4-FFF2-40B4-BE49-F238E27FC236}">
                <a16:creationId xmlns:a16="http://schemas.microsoft.com/office/drawing/2014/main" id="{BCBD5F3E-983F-AF3A-EA34-AE0113377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79" y="892658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MONDAY 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19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DEC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Baubles, mini wreaths and reindeers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Kicking off the first week of holidays were making awesome Christmas tree decorations!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Baubles, mini wreaths and layered reindeers will be on offer for the children to pick from.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For some crazy cooking we will be making reindeer bark.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Make sure to bring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Drink bottles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Morning tea, lunch, afternoon tea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200" dirty="0">
                <a:solidFill>
                  <a:srgbClr val="2A2A2A"/>
                </a:solidFill>
              </a:rPr>
              <a:t>Enclosed shoes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alibri" panose="020F0502020204030204" pitchFamily="34" charset="0"/>
              </a:rPr>
              <a:t> 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54" name="Text Box 2">
            <a:extLst>
              <a:ext uri="{FF2B5EF4-FFF2-40B4-BE49-F238E27FC236}">
                <a16:creationId xmlns:a16="http://schemas.microsoft.com/office/drawing/2014/main" id="{865EFBAC-8B8B-09C3-2CC5-DBD07CC65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7493" y="5115658"/>
            <a:ext cx="5860684" cy="157280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7030A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B07A9F-BCC6-228B-0BF8-CC7AEEEF06C4}"/>
              </a:ext>
            </a:extLst>
          </p:cNvPr>
          <p:cNvSpPr/>
          <p:nvPr/>
        </p:nvSpPr>
        <p:spPr>
          <a:xfrm>
            <a:off x="9284556" y="5599128"/>
            <a:ext cx="149220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New </a:t>
            </a:r>
          </a:p>
          <a:p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Family</a:t>
            </a:r>
          </a:p>
          <a:p>
            <a:r>
              <a:rPr lang="en-US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Enrolment</a:t>
            </a:r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328D36-30C4-A132-00EE-8A9F0CFD12D0}"/>
              </a:ext>
            </a:extLst>
          </p:cNvPr>
          <p:cNvSpPr txBox="1"/>
          <p:nvPr/>
        </p:nvSpPr>
        <p:spPr>
          <a:xfrm>
            <a:off x="6281530" y="5082470"/>
            <a:ext cx="5761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We accept BASC Vouchers 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73751C1A-3839-DB1C-E6D4-81757653D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626" y="4598116"/>
            <a:ext cx="236633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Early Bird $60    Normal $</a:t>
            </a:r>
            <a:r>
              <a:rPr lang="en-US" alt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65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5E67B011-836E-66FE-A72A-2265DBB93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056" y="4598117"/>
            <a:ext cx="2269600" cy="25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Early Bird $</a:t>
            </a:r>
            <a:r>
              <a:rPr lang="en-US" altLang="en-US" sz="1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65  Normal $70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6A9D0278-CB98-610A-2666-2E507B112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2342" y="4598116"/>
            <a:ext cx="2339696" cy="249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Early Bird $60   Normal $</a:t>
            </a:r>
            <a:r>
              <a:rPr lang="en-US" altLang="en-US" sz="1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65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7FE5630B-CBDD-5879-D1ED-D2943ABB0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63845"/>
            <a:ext cx="2416347" cy="25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Early Bird $65</a:t>
            </a:r>
            <a:r>
              <a:rPr kumimoji="0" lang="en-US" alt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Normal $</a:t>
            </a:r>
            <a:r>
              <a:rPr lang="en-US" altLang="en-US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70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770B98-A33D-1DC2-F5B7-451737DCDA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9067" y="5420845"/>
            <a:ext cx="1265010" cy="123617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6AFF96B-D8E6-C6C0-66F0-59B281DE6FE3}"/>
              </a:ext>
            </a:extLst>
          </p:cNvPr>
          <p:cNvSpPr/>
          <p:nvPr/>
        </p:nvSpPr>
        <p:spPr>
          <a:xfrm>
            <a:off x="6919294" y="5720333"/>
            <a:ext cx="23699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&lt; Current Families </a:t>
            </a:r>
          </a:p>
          <a:p>
            <a:pPr algn="ctr"/>
            <a:r>
              <a:rPr lang="en-US" sz="16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</a:rPr>
              <a:t>Or use your App</a:t>
            </a:r>
            <a:endParaRPr lang="en-AU" sz="16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0" t="9019" r="9057" b="9808"/>
          <a:stretch/>
        </p:blipFill>
        <p:spPr>
          <a:xfrm>
            <a:off x="10629385" y="5420845"/>
            <a:ext cx="1179703" cy="117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3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bstract background with a hand painted watercolour design 2274682 Vector  Art at Vecteezy">
            <a:extLst>
              <a:ext uri="{FF2B5EF4-FFF2-40B4-BE49-F238E27FC236}">
                <a16:creationId xmlns:a16="http://schemas.microsoft.com/office/drawing/2014/main" id="{B5FFA699-D566-80D7-DBEF-1C7802EAA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" y="0"/>
            <a:ext cx="123044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A0C599-1FEB-40BD-939F-411A34A0B8E6}"/>
              </a:ext>
            </a:extLst>
          </p:cNvPr>
          <p:cNvSpPr txBox="1"/>
          <p:nvPr/>
        </p:nvSpPr>
        <p:spPr>
          <a:xfrm>
            <a:off x="1782213" y="167160"/>
            <a:ext cx="8998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PCYC </a:t>
            </a:r>
            <a:r>
              <a:rPr lang="en-US" sz="3600" b="1" dirty="0" smtClean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PARKES OOSH JAN 2023</a:t>
            </a:r>
            <a:endParaRPr lang="en-AU" sz="3600" b="1" dirty="0">
              <a:solidFill>
                <a:srgbClr val="7030A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F6FEE156-AC95-A72F-5485-DB865FBC4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916" y="4955456"/>
            <a:ext cx="8807232" cy="1717827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7030A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262C22-8919-A7A9-B56E-0E7E4BA7632C}"/>
              </a:ext>
            </a:extLst>
          </p:cNvPr>
          <p:cNvSpPr txBox="1"/>
          <p:nvPr/>
        </p:nvSpPr>
        <p:spPr>
          <a:xfrm>
            <a:off x="3288174" y="5183428"/>
            <a:ext cx="598671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7030A0"/>
                </a:solidFill>
                <a:latin typeface="Calibri" panose="020F0502020204030204" pitchFamily="34" charset="0"/>
              </a:rPr>
              <a:t>Places are filling fast,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7030A0"/>
                </a:solidFill>
                <a:latin typeface="Calibri" panose="020F0502020204030204" pitchFamily="34" charset="0"/>
              </a:rPr>
              <a:t>BOOK EARLY so you don’t miss out</a:t>
            </a:r>
            <a:r>
              <a:rPr lang="en-US" altLang="en-US" sz="28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Book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by 3</a:t>
            </a:r>
            <a:r>
              <a:rPr kumimoji="0" lang="en-US" altLang="en-US" sz="2000" b="1" i="0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rd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December to access Early Bird prices.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3" name="Text Box 2">
            <a:extLst>
              <a:ext uri="{FF2B5EF4-FFF2-40B4-BE49-F238E27FC236}">
                <a16:creationId xmlns:a16="http://schemas.microsoft.com/office/drawing/2014/main" id="{41872B0F-076B-DF50-CB2D-614AB68F4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925" y="807868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E737C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MONDAY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ND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 smtClean="0">
              <a:solidFill>
                <a:srgbClr val="E737C1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rgbClr val="E737C1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 smtClean="0">
              <a:solidFill>
                <a:srgbClr val="E737C1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rgbClr val="E737C1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rgbClr val="E737C1"/>
                </a:solidFill>
                <a:latin typeface="Calibri" panose="020F0502020204030204" pitchFamily="34" charset="0"/>
              </a:rPr>
              <a:t>PUBLIC HOLIDAY</a:t>
            </a:r>
            <a:endParaRPr lang="en-US" altLang="en-US" b="1" dirty="0">
              <a:solidFill>
                <a:srgbClr val="E737C1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58" name="Text Box 2">
            <a:extLst>
              <a:ext uri="{FF2B5EF4-FFF2-40B4-BE49-F238E27FC236}">
                <a16:creationId xmlns:a16="http://schemas.microsoft.com/office/drawing/2014/main" id="{CAD7D140-252E-88A2-9945-D7D916438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5382" y="816745"/>
            <a:ext cx="2213057" cy="395687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TUESDAY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RD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Raptor Reptiles</a:t>
            </a:r>
            <a:endParaRPr lang="en-US" sz="1100" b="0" i="0" dirty="0" smtClean="0">
              <a:solidFill>
                <a:srgbClr val="2A2A2A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0" i="0" dirty="0" smtClean="0">
              <a:solidFill>
                <a:srgbClr val="000000"/>
              </a:solidFill>
              <a:effectLst/>
              <a:latin typeface="univers-roman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srgbClr val="000000"/>
                </a:solidFill>
                <a:latin typeface="univers-roman"/>
              </a:rPr>
              <a:t>Kicking off 2023 we have a reptile show coming to Parkes PCYC!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srgbClr val="000000"/>
                </a:solidFill>
                <a:latin typeface="univers-roman"/>
              </a:rPr>
              <a:t>We will get up close and personal with a variety of scaly reptiles and learn more about them!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i="0" dirty="0">
              <a:solidFill>
                <a:srgbClr val="000000"/>
              </a:solidFill>
              <a:effectLst/>
              <a:latin typeface="univers-roman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srgbClr val="000000"/>
                </a:solidFill>
                <a:latin typeface="univers-roman"/>
              </a:rPr>
              <a:t>We will also be holding a </a:t>
            </a:r>
            <a:r>
              <a:rPr lang="en-US" altLang="en-US" sz="1050" dirty="0">
                <a:solidFill>
                  <a:srgbClr val="000000"/>
                </a:solidFill>
                <a:latin typeface="univers-roman"/>
              </a:rPr>
              <a:t>L</a:t>
            </a:r>
            <a:r>
              <a:rPr lang="en-US" altLang="en-US" sz="1050" dirty="0" smtClean="0">
                <a:solidFill>
                  <a:srgbClr val="000000"/>
                </a:solidFill>
                <a:latin typeface="univers-roman"/>
              </a:rPr>
              <a:t>ego comp for who can make the best </a:t>
            </a:r>
            <a:r>
              <a:rPr lang="en-US" altLang="en-US" sz="1050" dirty="0">
                <a:solidFill>
                  <a:srgbClr val="000000"/>
                </a:solidFill>
                <a:latin typeface="univers-roman"/>
              </a:rPr>
              <a:t>L</a:t>
            </a:r>
            <a:r>
              <a:rPr lang="en-US" altLang="en-US" sz="1050" dirty="0" smtClean="0">
                <a:solidFill>
                  <a:srgbClr val="000000"/>
                </a:solidFill>
                <a:latin typeface="univers-roman"/>
              </a:rPr>
              <a:t>ego reptile to show the Reptile Man in the afternoon.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i="0" dirty="0" smtClean="0">
                <a:solidFill>
                  <a:srgbClr val="000000"/>
                </a:solidFill>
                <a:effectLst/>
                <a:latin typeface="univers-roman"/>
              </a:rPr>
              <a:t>Prizes to be won!</a:t>
            </a:r>
            <a:endParaRPr lang="en-US" altLang="en-US" sz="900" dirty="0">
              <a:solidFill>
                <a:srgbClr val="000000"/>
              </a:solidFill>
              <a:latin typeface="univers-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0" dirty="0">
              <a:solidFill>
                <a:srgbClr val="000000"/>
              </a:solidFill>
              <a:latin typeface="univers-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0" i="0" dirty="0">
              <a:solidFill>
                <a:srgbClr val="000000"/>
              </a:solidFill>
              <a:effectLst/>
              <a:latin typeface="univers-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 smtClean="0"/>
              <a:t>Make sure to bring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altLang="en-US" sz="1250" i="0" u="none" strike="noStrike" cap="none" normalizeH="0" baseline="0" dirty="0" smtClean="0">
                <a:ln>
                  <a:noFill/>
                </a:ln>
                <a:effectLst/>
              </a:rPr>
              <a:t>Drink bottles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50" dirty="0" smtClean="0"/>
              <a:t>Morning tea, lunch, afternoon tea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dirty="0">
                <a:solidFill>
                  <a:srgbClr val="2A2A2A"/>
                </a:solidFill>
              </a:rPr>
              <a:t>Enclosed shoes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n-US" altLang="en-US" sz="1250" i="0" u="none" strike="noStrike" cap="none" normalizeH="0" baseline="0" dirty="0">
              <a:ln>
                <a:noFill/>
              </a:ln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i="0" dirty="0">
              <a:solidFill>
                <a:srgbClr val="000000"/>
              </a:solidFill>
              <a:effectLst/>
              <a:latin typeface="univers-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i="0" dirty="0">
              <a:solidFill>
                <a:srgbClr val="000000"/>
              </a:solidFill>
              <a:effectLst/>
              <a:latin typeface="univers-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0" i="0" dirty="0">
              <a:solidFill>
                <a:srgbClr val="2A2A2A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59" name="Text Box 2">
            <a:extLst>
              <a:ext uri="{FF2B5EF4-FFF2-40B4-BE49-F238E27FC236}">
                <a16:creationId xmlns:a16="http://schemas.microsoft.com/office/drawing/2014/main" id="{E4ECB5C9-60AC-2A36-BA7F-88D40EB75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004" y="816745"/>
            <a:ext cx="2213057" cy="3959515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WEDNESDAY 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  <a:r>
              <a:rPr lang="en-US" altLang="en-US" sz="1100" b="1" dirty="0" smtClean="0">
                <a:latin typeface="Calibri" panose="020F0502020204030204" pitchFamily="34" charset="0"/>
              </a:rPr>
              <a:t>4</a:t>
            </a:r>
            <a:r>
              <a:rPr lang="en-US" altLang="en-US" sz="1100" b="1" baseline="30000" dirty="0" smtClean="0"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Colour</a:t>
            </a:r>
            <a:r>
              <a:rPr lang="en-US" altLang="en-US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Me Bucket Hats </a:t>
            </a:r>
            <a:endParaRPr lang="en-US" altLang="en-US" sz="16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Who doesn’t love to decorate and DIY?!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We will be decorating our own bucket hats that will be used for Vacation Care.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We will show off our finished hats outside and put them to use on the outdoor equipment!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Who will win todays Lego comp of best Lego boat?</a:t>
            </a:r>
            <a:endParaRPr lang="en-US" sz="12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i="0" u="none" strike="noStrike" dirty="0" smtClean="0">
                <a:effectLst/>
              </a:rPr>
              <a:t>Make sure to bring 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00" dirty="0" smtClean="0"/>
              <a:t>Drink bottles 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00" b="0" i="0" u="none" strike="noStrike" dirty="0" smtClean="0">
                <a:effectLst/>
              </a:rPr>
              <a:t>Morning tea, lunch, afternoon tea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200" dirty="0">
                <a:solidFill>
                  <a:srgbClr val="2A2A2A"/>
                </a:solidFill>
              </a:rPr>
              <a:t>Enclosed shoes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1200" b="0" i="0" u="none" strike="noStrike" dirty="0" smtClean="0"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50" b="0" i="0" u="none" strike="noStrike" dirty="0">
              <a:solidFill>
                <a:srgbClr val="232253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Text Box 2">
            <a:extLst>
              <a:ext uri="{FF2B5EF4-FFF2-40B4-BE49-F238E27FC236}">
                <a16:creationId xmlns:a16="http://schemas.microsoft.com/office/drawing/2014/main" id="{C62E700F-6BC0-B8E6-F156-80759B8FD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626" y="813491"/>
            <a:ext cx="2213057" cy="397377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THURSDAY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Sensory</a:t>
            </a:r>
            <a:r>
              <a:rPr kumimoji="0" lang="en-US" altLang="en-US" sz="1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Day</a:t>
            </a:r>
            <a:endParaRPr lang="en-US" altLang="en-US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/>
              <a:t>Play dough, slime, shaving cream clouds and </a:t>
            </a:r>
            <a:r>
              <a:rPr lang="en-US" altLang="en-US" sz="1200" dirty="0" err="1" smtClean="0"/>
              <a:t>oobleck</a:t>
            </a:r>
            <a:r>
              <a:rPr lang="en-US" altLang="en-US" sz="1200" dirty="0" smtClean="0"/>
              <a:t> are some of the fun sensory workshops on offer for today.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/>
              <a:t>Which ones will you choose to get your hands dirty with?! Will paint or food </a:t>
            </a:r>
            <a:r>
              <a:rPr lang="en-US" altLang="en-US" sz="1200" dirty="0" err="1" smtClean="0"/>
              <a:t>colouring</a:t>
            </a:r>
            <a:r>
              <a:rPr lang="en-US" altLang="en-US" sz="1200" dirty="0" smtClean="0"/>
              <a:t> make the best </a:t>
            </a:r>
            <a:r>
              <a:rPr lang="en-US" altLang="en-US" sz="1200" dirty="0" err="1" smtClean="0"/>
              <a:t>colours</a:t>
            </a:r>
            <a:r>
              <a:rPr lang="en-US" altLang="en-US" sz="1200" dirty="0" smtClean="0"/>
              <a:t>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 smtClean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/>
              <a:t>Make sure to bring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dirty="0" smtClean="0"/>
              <a:t>Water bottles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dirty="0" smtClean="0"/>
              <a:t>Morning tea, lunch, afternoon tea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200" dirty="0">
                <a:solidFill>
                  <a:srgbClr val="2A2A2A"/>
                </a:solidFill>
              </a:rPr>
              <a:t>Enclosed shoes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200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61" name="Text Box 2">
            <a:extLst>
              <a:ext uri="{FF2B5EF4-FFF2-40B4-BE49-F238E27FC236}">
                <a16:creationId xmlns:a16="http://schemas.microsoft.com/office/drawing/2014/main" id="{3C3D3B7E-BCD2-F9E2-97D8-12B867222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3883" y="796965"/>
            <a:ext cx="2213057" cy="397377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45CBD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FRIDAY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6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rgbClr val="45CBD9"/>
                </a:solidFill>
                <a:latin typeface="Calibri" panose="020F0502020204030204" pitchFamily="34" charset="0"/>
              </a:rPr>
              <a:t>DIY Wooden Hanging Calendars</a:t>
            </a:r>
            <a:endParaRPr lang="en-US" altLang="en-US" b="1" dirty="0">
              <a:solidFill>
                <a:srgbClr val="45CBD9"/>
              </a:solidFill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1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50" dirty="0" smtClean="0"/>
              <a:t>Just in time for the start of 2023 we are making wooden hanging calendars for children to decorate and assemble.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50" dirty="0" smtClean="0"/>
              <a:t>Feel free to bring in a photo or two to customize your calendar with!</a:t>
            </a:r>
            <a:endParaRPr lang="en-US" altLang="en-US" sz="125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50" dirty="0" smtClean="0"/>
              <a:t>Who will be todays Lego comp winner of...Lego Octopus?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5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50" dirty="0" smtClean="0"/>
              <a:t>Make sure to bring 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1250" i="0" u="none" strike="noStrike" cap="none" normalizeH="0" baseline="0" dirty="0" smtClean="0">
                <a:ln>
                  <a:noFill/>
                </a:ln>
                <a:effectLst/>
              </a:rPr>
              <a:t>Water</a:t>
            </a:r>
            <a:r>
              <a:rPr kumimoji="0" lang="en-US" altLang="en-US" sz="1250" i="0" u="none" strike="noStrike" cap="none" normalizeH="0" dirty="0" smtClean="0">
                <a:ln>
                  <a:noFill/>
                </a:ln>
                <a:effectLst/>
              </a:rPr>
              <a:t> bottles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1250" dirty="0" smtClean="0"/>
              <a:t>Morning tea, lunch, afternoon tea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dirty="0">
                <a:solidFill>
                  <a:srgbClr val="2A2A2A"/>
                </a:solidFill>
              </a:rPr>
              <a:t>Enclosed shoes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altLang="en-US" sz="125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0A7DD365-4CD3-88DF-6B2D-46B39A10D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5382" y="4459335"/>
            <a:ext cx="2314081" cy="22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Early Bird $73    Normal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$78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5D7FECF7-D2A5-1AAF-4424-BF35B4A75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639" y="4479042"/>
            <a:ext cx="2353446" cy="22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Early Bird $67    Normal</a:t>
            </a:r>
            <a:r>
              <a:rPr kumimoji="0" lang="en-US" alt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$</a:t>
            </a:r>
            <a:r>
              <a:rPr lang="en-US" altLang="en-US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72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3FA083F0-8D9A-B3DE-869E-39B2AA7E6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626" y="4466700"/>
            <a:ext cx="2264036" cy="25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Early Bird $70</a:t>
            </a:r>
            <a:r>
              <a:rPr kumimoji="0" lang="en-US" altLang="en-US" sz="1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     Normal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$</a:t>
            </a:r>
            <a:r>
              <a:rPr lang="en-US" altLang="en-US" sz="1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75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836D4B50-6D84-0447-E0E3-3123AB394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3883" y="4498744"/>
            <a:ext cx="2248117" cy="20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 smtClean="0">
                <a:solidFill>
                  <a:srgbClr val="45CBD9"/>
                </a:solidFill>
                <a:latin typeface="Calibri" panose="020F0502020204030204" pitchFamily="34" charset="0"/>
              </a:rPr>
              <a:t>Early Bird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45CBD9"/>
                </a:solidFill>
                <a:effectLst/>
                <a:latin typeface="Calibri" panose="020F0502020204030204" pitchFamily="34" charset="0"/>
              </a:rPr>
              <a:t>$</a:t>
            </a:r>
            <a:r>
              <a:rPr lang="en-US" altLang="en-US" sz="1400" b="1" dirty="0" smtClean="0">
                <a:solidFill>
                  <a:srgbClr val="45CBD9"/>
                </a:solidFill>
                <a:latin typeface="Calibri" panose="020F0502020204030204" pitchFamily="34" charset="0"/>
              </a:rPr>
              <a:t>65  Normal $70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45CBD9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45CBD9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79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bstract background with a hand painted watercolour design 2274682 Vector  Art at Vecteezy">
            <a:extLst>
              <a:ext uri="{FF2B5EF4-FFF2-40B4-BE49-F238E27FC236}">
                <a16:creationId xmlns:a16="http://schemas.microsoft.com/office/drawing/2014/main" id="{B5FFA699-D566-80D7-DBEF-1C7802EAA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044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A0C599-1FEB-40BD-939F-411A34A0B8E6}"/>
              </a:ext>
            </a:extLst>
          </p:cNvPr>
          <p:cNvSpPr txBox="1"/>
          <p:nvPr/>
        </p:nvSpPr>
        <p:spPr>
          <a:xfrm>
            <a:off x="1782213" y="167160"/>
            <a:ext cx="8998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PCYC </a:t>
            </a:r>
            <a:r>
              <a:rPr lang="en-US" sz="3600" b="1" dirty="0" smtClean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PARKES </a:t>
            </a:r>
            <a:r>
              <a:rPr lang="en-US" sz="3600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OOSH </a:t>
            </a:r>
            <a:r>
              <a:rPr lang="en-US" sz="3600" b="1" dirty="0" smtClean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JAN 2023</a:t>
            </a:r>
            <a:endParaRPr lang="en-AU" sz="3600" b="1" dirty="0">
              <a:solidFill>
                <a:srgbClr val="7030A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id="{CEE35EF3-DFD1-4524-BFD0-FB7A809A9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8456" y="4277473"/>
            <a:ext cx="303001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EARLY BIRD $65 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NORMAL $70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F6FEE156-AC95-A72F-5485-DB865FBC4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40" y="5116438"/>
            <a:ext cx="5761978" cy="157280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7030A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262C22-8919-A7A9-B56E-0E7E4BA7632C}"/>
              </a:ext>
            </a:extLst>
          </p:cNvPr>
          <p:cNvSpPr txBox="1"/>
          <p:nvPr/>
        </p:nvSpPr>
        <p:spPr>
          <a:xfrm>
            <a:off x="235316" y="5215410"/>
            <a:ext cx="528610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solidFill>
                  <a:srgbClr val="7030A0"/>
                </a:solidFill>
                <a:latin typeface="Calibri" panose="020F0502020204030204" pitchFamily="34" charset="0"/>
                <a:hlinkClick r:id="rId3"/>
              </a:rPr>
              <a:t>parkesoosh@pcycnsw.org.au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Phone:       0491 </a:t>
            </a:r>
            <a:r>
              <a:rPr lang="en-US" altLang="en-US" sz="14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693 44</a:t>
            </a:r>
            <a:r>
              <a:rPr lang="en-US" altLang="en-US" sz="1400" dirty="0">
                <a:solidFill>
                  <a:srgbClr val="7030A0"/>
                </a:solidFill>
                <a:latin typeface="Calibri" panose="020F0502020204030204" pitchFamily="34" charset="0"/>
              </a:rPr>
              <a:t>4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Advertised fees are full price, CCS reduced fees are available for eligible families.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2" name="Text Box 2">
            <a:extLst>
              <a:ext uri="{FF2B5EF4-FFF2-40B4-BE49-F238E27FC236}">
                <a16:creationId xmlns:a16="http://schemas.microsoft.com/office/drawing/2014/main" id="{0BE29E53-524E-DBFE-A6E1-951D687CE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7851" y="892658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THURSDAY  12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DEC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The Master of Slime </a:t>
            </a: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algn="ctr" fontAlgn="base"/>
            <a:endParaRPr lang="en-AU" sz="1200" dirty="0" smtClean="0"/>
          </a:p>
          <a:p>
            <a:pPr algn="ctr" fontAlgn="base"/>
            <a:r>
              <a:rPr lang="en-AU" sz="1200" dirty="0" smtClean="0"/>
              <a:t>Let </a:t>
            </a:r>
            <a:r>
              <a:rPr lang="en-AU" sz="1200" dirty="0"/>
              <a:t>the Master of Slime guide you through the slime making process to create the perfect slime.</a:t>
            </a:r>
          </a:p>
          <a:p>
            <a:pPr algn="ctr" fontAlgn="base"/>
            <a:r>
              <a:rPr lang="en-AU" sz="1200" dirty="0" smtClean="0"/>
              <a:t>This </a:t>
            </a:r>
            <a:r>
              <a:rPr lang="en-AU" sz="1200" dirty="0"/>
              <a:t>interactive and hands on workshop is super fun-filled where kids will experiment, mix and create their very own special blend of </a:t>
            </a:r>
            <a:r>
              <a:rPr lang="en-AU" sz="1200" dirty="0" smtClean="0"/>
              <a:t>slime AND </a:t>
            </a:r>
            <a:r>
              <a:rPr lang="en-AU" sz="1200" dirty="0"/>
              <a:t>the best part – kids will be able to take home their </a:t>
            </a:r>
            <a:r>
              <a:rPr lang="en-AU" sz="1200" dirty="0" err="1"/>
              <a:t>goop</a:t>
            </a:r>
            <a:r>
              <a:rPr lang="en-AU" sz="1200" dirty="0"/>
              <a:t> masterpiece</a:t>
            </a:r>
            <a:r>
              <a:rPr lang="en-AU" sz="1200" dirty="0" smtClean="0"/>
              <a:t>!</a:t>
            </a:r>
          </a:p>
          <a:p>
            <a:pPr algn="ctr" fontAlgn="base"/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50" dirty="0" smtClean="0">
                <a:latin typeface="Calibri" panose="020F0502020204030204" pitchFamily="34" charset="0"/>
              </a:rPr>
              <a:t>Make sure to bring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125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Drink bottles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1250" dirty="0" smtClean="0">
                <a:latin typeface="Calibri" panose="020F0502020204030204" pitchFamily="34" charset="0"/>
              </a:rPr>
              <a:t>Morning tea, lunch, afternoon tea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dirty="0">
                <a:solidFill>
                  <a:srgbClr val="2A2A2A"/>
                </a:solidFill>
              </a:rPr>
              <a:t>Enclosed shoes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altLang="en-US" sz="1200" dirty="0" smtClean="0">
              <a:latin typeface="Calibri" panose="020F0502020204030204" pitchFamily="34" charset="0"/>
            </a:endParaRPr>
          </a:p>
        </p:txBody>
      </p:sp>
      <p:sp>
        <p:nvSpPr>
          <p:cNvPr id="43" name="Text Box 2">
            <a:extLst>
              <a:ext uri="{FF2B5EF4-FFF2-40B4-BE49-F238E27FC236}">
                <a16:creationId xmlns:a16="http://schemas.microsoft.com/office/drawing/2014/main" id="{0BBDB587-526E-9213-886E-D4EC4E660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7546" y="892658"/>
            <a:ext cx="2517682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45CBD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FRIDAY 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13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45CBD9"/>
                </a:solidFill>
                <a:latin typeface="Calibri" panose="020F0502020204030204" pitchFamily="34" charset="0"/>
              </a:rPr>
              <a:t>Super Silent Dance Party</a:t>
            </a:r>
            <a:endParaRPr lang="en-US" sz="1200" b="1" i="0" dirty="0">
              <a:effectLst/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0" b="1" dirty="0" smtClean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200" dirty="0"/>
              <a:t>A high energy dance party without the </a:t>
            </a:r>
            <a:r>
              <a:rPr lang="en-AU" altLang="en-US" sz="1200" dirty="0" smtClean="0"/>
              <a:t>Noise! Move </a:t>
            </a:r>
            <a:r>
              <a:rPr lang="en-AU" altLang="en-US" sz="1200" dirty="0"/>
              <a:t>and groove to the best ever rocking playlist.  Kids will be provided with a set of high quality sounding wireless headphones</a:t>
            </a:r>
            <a:r>
              <a:rPr lang="en-AU" altLang="en-US" sz="1200" dirty="0" smtClean="0"/>
              <a:t>.</a:t>
            </a:r>
            <a:endParaRPr lang="en-AU" altLang="en-US" sz="1200" dirty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200" dirty="0"/>
              <a:t>With two music channels available there is something for everyone</a:t>
            </a:r>
            <a:r>
              <a:rPr lang="en-AU" altLang="en-US" sz="1200" dirty="0" smtClean="0"/>
              <a:t>.</a:t>
            </a:r>
            <a:endParaRPr lang="en-AU" altLang="en-US" sz="1200" dirty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200" dirty="0"/>
              <a:t>Our two </a:t>
            </a:r>
            <a:r>
              <a:rPr lang="en-AU" altLang="en-US" sz="1200" dirty="0" err="1"/>
              <a:t>Dj’s</a:t>
            </a:r>
            <a:r>
              <a:rPr lang="en-AU" altLang="en-US" sz="1200" dirty="0"/>
              <a:t> will battle it out with two different styles of music and include games, magic, comedy, circus, competitions and even a little education</a:t>
            </a:r>
            <a:r>
              <a:rPr lang="en-AU" altLang="en-US" sz="1200" dirty="0" smtClean="0"/>
              <a:t>!</a:t>
            </a:r>
            <a:endParaRPr lang="en-US" altLang="en-US" sz="1250" b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 smtClean="0"/>
              <a:t>Make sure to bring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50" dirty="0" smtClean="0"/>
              <a:t>Drink bottles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50" dirty="0" smtClean="0"/>
              <a:t>Enclosed shoes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50" dirty="0" smtClean="0"/>
              <a:t>Morning tea, lunch, afternoon tea </a:t>
            </a:r>
            <a:endParaRPr lang="en-US" altLang="en-US" sz="125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47" name="Text Box 2">
            <a:extLst>
              <a:ext uri="{FF2B5EF4-FFF2-40B4-BE49-F238E27FC236}">
                <a16:creationId xmlns:a16="http://schemas.microsoft.com/office/drawing/2014/main" id="{E8B13B5C-179C-D8FF-7BA8-C5D356F6B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3831" y="903926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WEDNESDAY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11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Crazy Cooking</a:t>
            </a:r>
            <a:endParaRPr lang="en-US" altLang="en-US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5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50" dirty="0" smtClean="0"/>
              <a:t>Book in for the opportunity to get messy in the kitchen creating rocky road cups, cookies and hot dogs for lunch!</a:t>
            </a:r>
            <a:r>
              <a:rPr lang="en-US" sz="1250" dirty="0"/>
              <a:t> </a:t>
            </a:r>
            <a:endParaRPr lang="en-US" sz="1250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50" dirty="0" smtClean="0"/>
              <a:t>Today’s cookie options include choc chip, smarties and sprinkles. We will be having these for </a:t>
            </a:r>
            <a:r>
              <a:rPr lang="en-US" sz="1250" dirty="0" err="1" smtClean="0"/>
              <a:t>arvo</a:t>
            </a:r>
            <a:r>
              <a:rPr lang="en-US" sz="1250" dirty="0" smtClean="0"/>
              <a:t> tea.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5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50" dirty="0" smtClean="0"/>
              <a:t>Make sure to bring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50" dirty="0" smtClean="0"/>
              <a:t>Enclosed shoes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50" dirty="0" smtClean="0"/>
              <a:t>Drink bottles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50" dirty="0" smtClean="0"/>
              <a:t>Morning tea, lunch, afternoon tea, alternative lunch if needed</a:t>
            </a:r>
          </a:p>
        </p:txBody>
      </p:sp>
      <p:sp>
        <p:nvSpPr>
          <p:cNvPr id="48" name="Text Box 2">
            <a:extLst>
              <a:ext uri="{FF2B5EF4-FFF2-40B4-BE49-F238E27FC236}">
                <a16:creationId xmlns:a16="http://schemas.microsoft.com/office/drawing/2014/main" id="{FAD58292-A695-8FDE-E0A9-043AC4914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8374" y="897336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TUESDAY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10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Art Day</a:t>
            </a:r>
            <a:endParaRPr lang="en-US" altLang="en-US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300" cap="none" normalizeH="0" baseline="0" dirty="0" smtClean="0">
                <a:ln>
                  <a:noFill/>
                </a:ln>
              </a:rPr>
              <a:t>Salt</a:t>
            </a:r>
            <a:r>
              <a:rPr kumimoji="0" lang="en-US" altLang="en-US" sz="1300" cap="none" normalizeH="0" dirty="0" smtClean="0">
                <a:ln>
                  <a:noFill/>
                </a:ln>
              </a:rPr>
              <a:t> snowflakes, string pull flowers, marbling and shaving foam painting are the methods we will be experimenting with today.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baseline="0" dirty="0" smtClean="0"/>
              <a:t>Using</a:t>
            </a:r>
            <a:r>
              <a:rPr lang="en-US" altLang="en-US" sz="1300" dirty="0" smtClean="0"/>
              <a:t> marbles and nail polish we will try 2 different methods of painting and marble dipping photo frames.</a:t>
            </a:r>
            <a:endParaRPr kumimoji="0" lang="en-US" altLang="en-US" sz="1300" cap="none" normalizeH="0" baseline="0" dirty="0" smtClean="0">
              <a:ln>
                <a:noFill/>
              </a:ln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200" cap="none" normalizeH="0" baseline="0" dirty="0" smtClean="0">
              <a:ln>
                <a:noFill/>
              </a:ln>
              <a:latin typeface="YACgEX8C5Gg 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YACgEX8C5Gg 0"/>
              </a:rPr>
              <a:t>Make sure to bring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b="0" i="0" u="none" strike="noStrike" dirty="0" smtClean="0">
                <a:effectLst/>
                <a:latin typeface="YACgEX8C5Gg 0"/>
              </a:rPr>
              <a:t>Enclosed shoes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Drink bottles</a:t>
            </a:r>
            <a:endParaRPr lang="en-US" altLang="en-US" sz="1200" dirty="0" smtClean="0">
              <a:latin typeface="Arial" panose="020B060402020202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Morning tea, lunch, afternoon tea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9" name="Text Box 2">
            <a:extLst>
              <a:ext uri="{FF2B5EF4-FFF2-40B4-BE49-F238E27FC236}">
                <a16:creationId xmlns:a16="http://schemas.microsoft.com/office/drawing/2014/main" id="{BCBD5F3E-983F-AF3A-EA34-AE0113377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79" y="892658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MONDAY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9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BYO Wheels Day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Vroom, Vroom!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Bring your bike, scooter, skateboard or roller skates for BYO Wheels day at PCYC.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Make sure to bring your helmet and other safety gear to ride! </a:t>
            </a:r>
            <a:r>
              <a:rPr lang="en-US" altLang="en-US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Helmets are essential!!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Alternative activities will be painting, iron beads and Lego comp of best plane.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Make sure to bring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Drink bottles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Morning tea, lunch, afternoon tea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200" dirty="0">
                <a:solidFill>
                  <a:srgbClr val="2A2A2A"/>
                </a:solidFill>
              </a:rPr>
              <a:t>Enclosed shoes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alibri" panose="020F0502020204030204" pitchFamily="34" charset="0"/>
              </a:rPr>
              <a:t> 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54" name="Text Box 2">
            <a:extLst>
              <a:ext uri="{FF2B5EF4-FFF2-40B4-BE49-F238E27FC236}">
                <a16:creationId xmlns:a16="http://schemas.microsoft.com/office/drawing/2014/main" id="{865EFBAC-8B8B-09C3-2CC5-DBD07CC65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7493" y="5115658"/>
            <a:ext cx="5860684" cy="157280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7030A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B07A9F-BCC6-228B-0BF8-CC7AEEEF06C4}"/>
              </a:ext>
            </a:extLst>
          </p:cNvPr>
          <p:cNvSpPr/>
          <p:nvPr/>
        </p:nvSpPr>
        <p:spPr>
          <a:xfrm>
            <a:off x="9284556" y="5599128"/>
            <a:ext cx="149220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New </a:t>
            </a:r>
          </a:p>
          <a:p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Family</a:t>
            </a:r>
          </a:p>
          <a:p>
            <a:r>
              <a:rPr lang="en-US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Enrolment</a:t>
            </a:r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328D36-30C4-A132-00EE-8A9F0CFD12D0}"/>
              </a:ext>
            </a:extLst>
          </p:cNvPr>
          <p:cNvSpPr txBox="1"/>
          <p:nvPr/>
        </p:nvSpPr>
        <p:spPr>
          <a:xfrm>
            <a:off x="6281530" y="5082470"/>
            <a:ext cx="5761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We accept BASC Vouchers 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73751C1A-3839-DB1C-E6D4-81757653D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626" y="4598116"/>
            <a:ext cx="236633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Early Bird $65    Normal $</a:t>
            </a:r>
            <a:r>
              <a:rPr lang="en-US" alt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70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14CC5DC0-9D76-3811-E8EF-281477C78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8457" y="4598116"/>
            <a:ext cx="2531382" cy="25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Early Bird $</a:t>
            </a:r>
            <a:r>
              <a:rPr lang="en-US" altLang="en-US" sz="1400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73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    Normal $</a:t>
            </a:r>
            <a:r>
              <a:rPr lang="en-US" altLang="en-US" sz="1400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78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5E67B011-836E-66FE-A72A-2265DBB93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056" y="4598117"/>
            <a:ext cx="2269600" cy="25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Early Bird $</a:t>
            </a:r>
            <a:r>
              <a:rPr lang="en-US" altLang="en-US" sz="1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73  Normal $78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6A9D0278-CB98-610A-2666-2E507B112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2342" y="4598116"/>
            <a:ext cx="2339696" cy="249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Early Bird $65   Normal $</a:t>
            </a:r>
            <a:r>
              <a:rPr lang="en-US" altLang="en-US" sz="1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70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7FE5630B-CBDD-5879-D1ED-D2943ABB0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63845"/>
            <a:ext cx="2416347" cy="25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Early Bird $60</a:t>
            </a:r>
            <a:r>
              <a:rPr kumimoji="0" lang="en-US" alt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Normal $</a:t>
            </a:r>
            <a:r>
              <a:rPr lang="en-US" altLang="en-US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65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770B98-A33D-1DC2-F5B7-451737DCDA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2334" y="5420845"/>
            <a:ext cx="1265010" cy="123617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6AFF96B-D8E6-C6C0-66F0-59B281DE6FE3}"/>
              </a:ext>
            </a:extLst>
          </p:cNvPr>
          <p:cNvSpPr/>
          <p:nvPr/>
        </p:nvSpPr>
        <p:spPr>
          <a:xfrm>
            <a:off x="6919294" y="5720333"/>
            <a:ext cx="23699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&lt; Current Families </a:t>
            </a:r>
          </a:p>
          <a:p>
            <a:pPr algn="ctr"/>
            <a:r>
              <a:rPr lang="en-US" sz="16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</a:rPr>
              <a:t>Or use your App</a:t>
            </a:r>
            <a:endParaRPr lang="en-AU" sz="16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0" t="9019" r="9057" b="9808"/>
          <a:stretch/>
        </p:blipFill>
        <p:spPr>
          <a:xfrm>
            <a:off x="10629385" y="5420845"/>
            <a:ext cx="1179703" cy="117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bstract background with a hand painted watercolour design 2274682 Vector  Art at Vecteezy">
            <a:extLst>
              <a:ext uri="{FF2B5EF4-FFF2-40B4-BE49-F238E27FC236}">
                <a16:creationId xmlns:a16="http://schemas.microsoft.com/office/drawing/2014/main" id="{B5FFA699-D566-80D7-DBEF-1C7802EAA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" y="0"/>
            <a:ext cx="123044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A0C599-1FEB-40BD-939F-411A34A0B8E6}"/>
              </a:ext>
            </a:extLst>
          </p:cNvPr>
          <p:cNvSpPr txBox="1"/>
          <p:nvPr/>
        </p:nvSpPr>
        <p:spPr>
          <a:xfrm>
            <a:off x="1782213" y="167160"/>
            <a:ext cx="8998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PCYC </a:t>
            </a:r>
            <a:r>
              <a:rPr lang="en-US" sz="3600" b="1" dirty="0" smtClean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PARKES OOSH JAN 2023</a:t>
            </a:r>
            <a:endParaRPr lang="en-AU" sz="3600" b="1" dirty="0">
              <a:solidFill>
                <a:srgbClr val="7030A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F6FEE156-AC95-A72F-5485-DB865FBC4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063" y="4910210"/>
            <a:ext cx="8568937" cy="1717827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7030A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262C22-8919-A7A9-B56E-0E7E4BA7632C}"/>
              </a:ext>
            </a:extLst>
          </p:cNvPr>
          <p:cNvSpPr txBox="1"/>
          <p:nvPr/>
        </p:nvSpPr>
        <p:spPr>
          <a:xfrm>
            <a:off x="3137709" y="5132799"/>
            <a:ext cx="597364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7030A0"/>
                </a:solidFill>
                <a:latin typeface="Calibri" panose="020F0502020204030204" pitchFamily="34" charset="0"/>
              </a:rPr>
              <a:t>Places are filling fast,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7030A0"/>
                </a:solidFill>
                <a:latin typeface="Calibri" panose="020F0502020204030204" pitchFamily="34" charset="0"/>
              </a:rPr>
              <a:t>BOOK EARLY so you don’t miss out</a:t>
            </a:r>
            <a:r>
              <a:rPr lang="en-US" altLang="en-US" sz="28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Book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by 3</a:t>
            </a:r>
            <a:r>
              <a:rPr kumimoji="0" lang="en-US" altLang="en-US" sz="2000" b="1" i="0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rd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December to access Early Bird prices.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3" name="Text Box 2">
            <a:extLst>
              <a:ext uri="{FF2B5EF4-FFF2-40B4-BE49-F238E27FC236}">
                <a16:creationId xmlns:a16="http://schemas.microsoft.com/office/drawing/2014/main" id="{41872B0F-076B-DF50-CB2D-614AB68F4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925" y="807868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E737C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MONDAY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16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rgbClr val="E737C1"/>
                </a:solidFill>
                <a:latin typeface="Calibri" panose="020F0502020204030204" pitchFamily="34" charset="0"/>
              </a:rPr>
              <a:t>DIY Magnets and Plaster of Paris</a:t>
            </a:r>
            <a:endParaRPr lang="en-US" altLang="en-US" b="1" dirty="0">
              <a:solidFill>
                <a:srgbClr val="E737C1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2A2A2A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2A2A2A"/>
                </a:solidFill>
              </a:rPr>
              <a:t>Todays workshop includes DIY magnets made with plaster of Paris. These would make a great addition to any space with cool and funky plaster designs.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2A2A2A"/>
                </a:solidFill>
              </a:rPr>
              <a:t>Also on offer today is painting to build on last weeks painting methods.</a:t>
            </a:r>
            <a:endParaRPr lang="en-US" sz="1200" dirty="0">
              <a:solidFill>
                <a:srgbClr val="2A2A2A"/>
              </a:solidFill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0" i="0" dirty="0" smtClean="0">
              <a:solidFill>
                <a:srgbClr val="2A2A2A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0" i="0" dirty="0">
              <a:solidFill>
                <a:srgbClr val="2A2A2A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2A2A2A"/>
                </a:solidFill>
              </a:rPr>
              <a:t>Make sure to bring</a:t>
            </a:r>
            <a:endParaRPr lang="en-US" sz="1200" b="0" i="0" dirty="0" smtClean="0">
              <a:solidFill>
                <a:srgbClr val="2A2A2A"/>
              </a:solidFill>
              <a:effectLst/>
            </a:endParaRP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00" dirty="0" smtClean="0">
                <a:solidFill>
                  <a:srgbClr val="2A2A2A"/>
                </a:solidFill>
              </a:rPr>
              <a:t>Drink bottles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00" b="0" i="0" dirty="0" smtClean="0">
                <a:solidFill>
                  <a:srgbClr val="2A2A2A"/>
                </a:solidFill>
                <a:effectLst/>
              </a:rPr>
              <a:t>Morning tea, lunch, afternoon tea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200" dirty="0">
                <a:solidFill>
                  <a:srgbClr val="2A2A2A"/>
                </a:solidFill>
              </a:rPr>
              <a:t>Enclosed shoes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1200" b="0" i="0" dirty="0">
              <a:solidFill>
                <a:srgbClr val="2A2A2A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58" name="Text Box 2">
            <a:extLst>
              <a:ext uri="{FF2B5EF4-FFF2-40B4-BE49-F238E27FC236}">
                <a16:creationId xmlns:a16="http://schemas.microsoft.com/office/drawing/2014/main" id="{CAD7D140-252E-88A2-9945-D7D916438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5382" y="816745"/>
            <a:ext cx="2213057" cy="395687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TUESDAY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17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Bubble Blue</a:t>
            </a:r>
            <a:endParaRPr lang="en-US" altLang="en-US" sz="900" dirty="0">
              <a:solidFill>
                <a:srgbClr val="000000"/>
              </a:solidFill>
              <a:latin typeface="univers-roman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150" dirty="0">
                <a:solidFill>
                  <a:srgbClr val="000000"/>
                </a:solidFill>
              </a:rPr>
              <a:t>Bubbles will come from everywhere in this hilarious spectacle</a:t>
            </a:r>
            <a:r>
              <a:rPr lang="en-AU" altLang="en-US" sz="1150" dirty="0" smtClean="0">
                <a:solidFill>
                  <a:srgbClr val="000000"/>
                </a:solidFill>
              </a:rPr>
              <a:t>!</a:t>
            </a:r>
            <a:endParaRPr lang="en-AU" altLang="en-US" sz="1150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150" dirty="0" err="1">
                <a:solidFill>
                  <a:srgbClr val="000000"/>
                </a:solidFill>
              </a:rPr>
              <a:t>BubbleBLUE</a:t>
            </a:r>
            <a:r>
              <a:rPr lang="en-AU" altLang="en-US" sz="1150" dirty="0">
                <a:solidFill>
                  <a:srgbClr val="000000"/>
                </a:solidFill>
              </a:rPr>
              <a:t> will blow you away with a magical demonstration of bubbles using shapes, smoke and momentum</a:t>
            </a:r>
            <a:r>
              <a:rPr lang="en-AU" altLang="en-US" sz="1150" dirty="0" smtClean="0">
                <a:solidFill>
                  <a:srgbClr val="000000"/>
                </a:solidFill>
              </a:rPr>
              <a:t>.</a:t>
            </a:r>
            <a:endParaRPr lang="en-AU" altLang="en-US" sz="1150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150" dirty="0">
                <a:solidFill>
                  <a:srgbClr val="000000"/>
                </a:solidFill>
              </a:rPr>
              <a:t>After the show, it’s participation time, when </a:t>
            </a:r>
            <a:r>
              <a:rPr lang="en-AU" altLang="en-US" sz="1150" dirty="0" err="1">
                <a:solidFill>
                  <a:srgbClr val="000000"/>
                </a:solidFill>
              </a:rPr>
              <a:t>BubbleBLUE</a:t>
            </a:r>
            <a:r>
              <a:rPr lang="en-AU" altLang="en-US" sz="1150" dirty="0">
                <a:solidFill>
                  <a:srgbClr val="000000"/>
                </a:solidFill>
              </a:rPr>
              <a:t> will give everybody the chance to get inside a giant bubble, before she takes everyone outside to learn how to make bubbles of their own</a:t>
            </a:r>
            <a:r>
              <a:rPr lang="en-AU" altLang="en-US" sz="1150" dirty="0" smtClean="0">
                <a:solidFill>
                  <a:srgbClr val="000000"/>
                </a:solidFill>
              </a:rPr>
              <a:t>!</a:t>
            </a:r>
            <a:endParaRPr lang="en-US" altLang="en-US" sz="1150" i="0" dirty="0">
              <a:solidFill>
                <a:srgbClr val="000000"/>
              </a:solidFill>
              <a:effectLst/>
              <a:latin typeface="univers-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 smtClean="0"/>
              <a:t>Make sure to bring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altLang="en-US" sz="1250" i="0" u="none" strike="noStrike" cap="none" normalizeH="0" baseline="0" dirty="0" smtClean="0">
                <a:ln>
                  <a:noFill/>
                </a:ln>
                <a:effectLst/>
              </a:rPr>
              <a:t>Drink bottles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50" dirty="0" smtClean="0"/>
              <a:t>Morning tea, lunch, afternoon tea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dirty="0">
                <a:solidFill>
                  <a:srgbClr val="2A2A2A"/>
                </a:solidFill>
              </a:rPr>
              <a:t>Enclosed shoes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n-US" altLang="en-US" sz="1250" i="0" u="none" strike="noStrike" cap="none" normalizeH="0" baseline="0" dirty="0">
              <a:ln>
                <a:noFill/>
              </a:ln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i="0" dirty="0">
              <a:solidFill>
                <a:srgbClr val="000000"/>
              </a:solidFill>
              <a:effectLst/>
              <a:latin typeface="univers-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i="0" dirty="0">
              <a:solidFill>
                <a:srgbClr val="000000"/>
              </a:solidFill>
              <a:effectLst/>
              <a:latin typeface="univers-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0" i="0" dirty="0">
              <a:solidFill>
                <a:srgbClr val="2A2A2A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59" name="Text Box 2">
            <a:extLst>
              <a:ext uri="{FF2B5EF4-FFF2-40B4-BE49-F238E27FC236}">
                <a16:creationId xmlns:a16="http://schemas.microsoft.com/office/drawing/2014/main" id="{E4ECB5C9-60AC-2A36-BA7F-88D40EB75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004" y="816745"/>
            <a:ext cx="2213057" cy="3959515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WEDNESDAY </a:t>
            </a:r>
            <a:r>
              <a:rPr lang="en-US" altLang="en-US" sz="1100" b="1" dirty="0" smtClean="0">
                <a:latin typeface="Calibri" panose="020F0502020204030204" pitchFamily="34" charset="0"/>
              </a:rPr>
              <a:t>18</a:t>
            </a:r>
            <a:r>
              <a:rPr lang="en-US" altLang="en-US" sz="1100" b="1" baseline="30000" dirty="0" smtClean="0"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Minute to Win It Day</a:t>
            </a:r>
            <a:endParaRPr lang="en-US" sz="1050" dirty="0">
              <a:solidFill>
                <a:srgbClr val="232253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Book in to compete in todays crazy challenges of fun, skills, coordination and teamwork to win some awesome prizes!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Cup Stack, Keep </a:t>
            </a:r>
            <a:r>
              <a:rPr lang="en-US" sz="1200" dirty="0" err="1" smtClean="0"/>
              <a:t>Em</a:t>
            </a:r>
            <a:r>
              <a:rPr lang="en-US" sz="1200" dirty="0" smtClean="0"/>
              <a:t> Up, Tower Test, Ball Drop, Junk in your Trunk and Ping Pong Eggs are just some of todays group challenges to be done.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i="0" u="none" strike="noStrike" dirty="0" smtClean="0">
                <a:effectLst/>
              </a:rPr>
              <a:t>Make sure to bring 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00" dirty="0" smtClean="0"/>
              <a:t>Drink bottles 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00" b="0" i="0" u="none" strike="noStrike" dirty="0" smtClean="0">
                <a:effectLst/>
              </a:rPr>
              <a:t>Morning tea, lunch, afternoon tea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200" dirty="0">
                <a:solidFill>
                  <a:srgbClr val="2A2A2A"/>
                </a:solidFill>
              </a:rPr>
              <a:t>Enclosed shoes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00" b="0" i="0" u="none" strike="noStrike" dirty="0" smtClean="0">
                <a:effectLst/>
              </a:rPr>
              <a:t> </a:t>
            </a:r>
            <a:endParaRPr lang="en-US" sz="1200" b="0" i="0" u="none" strike="noStrike" dirty="0"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50" b="0" i="0" u="none" strike="noStrike" dirty="0">
              <a:solidFill>
                <a:srgbClr val="232253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Text Box 2">
            <a:extLst>
              <a:ext uri="{FF2B5EF4-FFF2-40B4-BE49-F238E27FC236}">
                <a16:creationId xmlns:a16="http://schemas.microsoft.com/office/drawing/2014/main" id="{C62E700F-6BC0-B8E6-F156-80759B8FD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626" y="813491"/>
            <a:ext cx="2213057" cy="397377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THURSDAY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19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Tie Dye</a:t>
            </a:r>
            <a:endParaRPr lang="en-US" altLang="en-US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/>
              <a:t>Always a fan </a:t>
            </a:r>
            <a:r>
              <a:rPr lang="en-US" altLang="en-US" sz="1200" dirty="0" err="1" smtClean="0"/>
              <a:t>favourite</a:t>
            </a:r>
            <a:r>
              <a:rPr lang="en-US" altLang="en-US" sz="1200" dirty="0" smtClean="0"/>
              <a:t> is tie dye! Today’s tie dye pack includes steps on how to make a variety of different designs and patterns.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/>
              <a:t>Who will make the coolest tie dye shirt?!</a:t>
            </a:r>
            <a:endParaRPr lang="en-US" altLang="en-US" sz="120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/>
              <a:t>Prizes for the drawing comp: your </a:t>
            </a:r>
            <a:r>
              <a:rPr lang="en-US" altLang="en-US" sz="1200" dirty="0" err="1" smtClean="0"/>
              <a:t>favourite</a:t>
            </a:r>
            <a:r>
              <a:rPr lang="en-US" altLang="en-US" sz="1200" dirty="0" smtClean="0"/>
              <a:t> animal.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/>
              <a:t>Make sure to bring </a:t>
            </a:r>
            <a:endParaRPr lang="en-US" altLang="en-US" sz="1200" dirty="0"/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dirty="0" smtClean="0"/>
              <a:t>Water bottles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dirty="0" smtClean="0"/>
              <a:t>Morning tea, lunch, afternoon tea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200" dirty="0">
                <a:solidFill>
                  <a:srgbClr val="2A2A2A"/>
                </a:solidFill>
              </a:rPr>
              <a:t>Enclosed shoes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20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61" name="Text Box 2">
            <a:extLst>
              <a:ext uri="{FF2B5EF4-FFF2-40B4-BE49-F238E27FC236}">
                <a16:creationId xmlns:a16="http://schemas.microsoft.com/office/drawing/2014/main" id="{3C3D3B7E-BCD2-F9E2-97D8-12B867222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3883" y="796965"/>
            <a:ext cx="2213057" cy="397377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45CBD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FRIDAY</a:t>
            </a:r>
            <a:r>
              <a:rPr kumimoji="0" lang="en-US" altLang="en-US" sz="11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20</a:t>
            </a:r>
            <a:r>
              <a:rPr kumimoji="0" lang="en-US" alt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kumimoji="0" lang="en-US" altLang="en-US" sz="11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JAN</a:t>
            </a:r>
            <a:r>
              <a:rPr lang="en-US" altLang="en-US" b="1" dirty="0" smtClean="0">
                <a:solidFill>
                  <a:srgbClr val="45CBD9"/>
                </a:solidFill>
                <a:latin typeface="Calibri" panose="020F0502020204030204" pitchFamily="34" charset="0"/>
              </a:rPr>
              <a:t/>
            </a:r>
            <a:br>
              <a:rPr lang="en-US" altLang="en-US" b="1" dirty="0" smtClean="0">
                <a:solidFill>
                  <a:srgbClr val="45CBD9"/>
                </a:solidFill>
                <a:latin typeface="Calibri" panose="020F0502020204030204" pitchFamily="34" charset="0"/>
              </a:rPr>
            </a:br>
            <a:r>
              <a:rPr lang="en-US" altLang="en-US" b="1" dirty="0" smtClean="0">
                <a:solidFill>
                  <a:srgbClr val="45CBD9"/>
                </a:solidFill>
                <a:latin typeface="Calibri" panose="020F0502020204030204" pitchFamily="34" charset="0"/>
              </a:rPr>
              <a:t>Movie Day at Club</a:t>
            </a:r>
            <a:endParaRPr lang="en-US" altLang="en-US" sz="1250" dirty="0" smtClean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5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50" dirty="0" smtClean="0"/>
              <a:t>Sit back and relax for today’s double feature with popcorn, home made ice cream and a milkshake. Also wear your best PJ’s!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50" dirty="0" smtClean="0"/>
              <a:t>After our morning showing we will have a go at making ice cream in a bag to enjoy with our afternoon movie.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5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50" dirty="0" smtClean="0"/>
              <a:t>Make sure to bring 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1250" i="0" u="none" strike="noStrike" cap="none" normalizeH="0" baseline="0" dirty="0" smtClean="0">
                <a:ln>
                  <a:noFill/>
                </a:ln>
                <a:effectLst/>
              </a:rPr>
              <a:t>Water</a:t>
            </a:r>
            <a:r>
              <a:rPr kumimoji="0" lang="en-US" altLang="en-US" sz="1250" i="0" u="none" strike="noStrike" cap="none" normalizeH="0" dirty="0" smtClean="0">
                <a:ln>
                  <a:noFill/>
                </a:ln>
                <a:effectLst/>
              </a:rPr>
              <a:t> bottles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1250" dirty="0" smtClean="0"/>
              <a:t>Morning tea, lunch, afternoon tea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dirty="0">
                <a:solidFill>
                  <a:srgbClr val="2A2A2A"/>
                </a:solidFill>
              </a:rPr>
              <a:t>Enclosed shoes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altLang="en-US" sz="125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0A7DD365-4CD3-88DF-6B2D-46B39A10D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5382" y="4459335"/>
            <a:ext cx="2314081" cy="22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Early Bird $73    Normal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$</a:t>
            </a:r>
            <a:r>
              <a:rPr lang="en-US" alt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78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59F9BAAD-1C06-AF40-D2E3-AEC2310FE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84" y="4466699"/>
            <a:ext cx="2278592" cy="283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E737C1"/>
                </a:solidFill>
                <a:effectLst/>
                <a:latin typeface="Calibri" panose="020F0502020204030204" pitchFamily="34" charset="0"/>
              </a:rPr>
              <a:t>Early Bird $60    Normal $65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E737C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5D7FECF7-D2A5-1AAF-4424-BF35B4A75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639" y="4479042"/>
            <a:ext cx="2353446" cy="22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Early Bird $65    Normal</a:t>
            </a:r>
            <a:r>
              <a:rPr kumimoji="0" lang="en-US" alt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$</a:t>
            </a:r>
            <a:r>
              <a:rPr lang="en-US" altLang="en-US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70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3FA083F0-8D9A-B3DE-869E-39B2AA7E6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626" y="4466700"/>
            <a:ext cx="2264036" cy="25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Early Bird $72</a:t>
            </a:r>
            <a:r>
              <a:rPr kumimoji="0" lang="en-US" altLang="en-US" sz="1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    Normal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$</a:t>
            </a:r>
            <a:r>
              <a:rPr lang="en-US" altLang="en-US" sz="1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77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836D4B50-6D84-0447-E0E3-3123AB394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3883" y="4498744"/>
            <a:ext cx="2248117" cy="20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 smtClean="0">
                <a:solidFill>
                  <a:srgbClr val="45CBD9"/>
                </a:solidFill>
                <a:latin typeface="Calibri" panose="020F0502020204030204" pitchFamily="34" charset="0"/>
              </a:rPr>
              <a:t>Early Bird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45CBD9"/>
                </a:solidFill>
                <a:effectLst/>
                <a:latin typeface="Calibri" panose="020F0502020204030204" pitchFamily="34" charset="0"/>
              </a:rPr>
              <a:t>$</a:t>
            </a:r>
            <a:r>
              <a:rPr lang="en-US" altLang="en-US" sz="1400" b="1" dirty="0" smtClean="0">
                <a:solidFill>
                  <a:srgbClr val="45CBD9"/>
                </a:solidFill>
                <a:latin typeface="Calibri" panose="020F0502020204030204" pitchFamily="34" charset="0"/>
              </a:rPr>
              <a:t>65   Normal $70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45CBD9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45CBD9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bstract background with a hand painted watercolour design 2274682 Vector  Art at Vecteezy">
            <a:extLst>
              <a:ext uri="{FF2B5EF4-FFF2-40B4-BE49-F238E27FC236}">
                <a16:creationId xmlns:a16="http://schemas.microsoft.com/office/drawing/2014/main" id="{B5FFA699-D566-80D7-DBEF-1C7802EAA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044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A0C599-1FEB-40BD-939F-411A34A0B8E6}"/>
              </a:ext>
            </a:extLst>
          </p:cNvPr>
          <p:cNvSpPr txBox="1"/>
          <p:nvPr/>
        </p:nvSpPr>
        <p:spPr>
          <a:xfrm>
            <a:off x="1782213" y="167160"/>
            <a:ext cx="8998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PCYC </a:t>
            </a:r>
            <a:r>
              <a:rPr lang="en-US" sz="3600" b="1" dirty="0" smtClean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PARKES </a:t>
            </a:r>
            <a:r>
              <a:rPr lang="en-US" sz="3600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OOSH </a:t>
            </a:r>
            <a:r>
              <a:rPr lang="en-US" sz="3600" b="1" dirty="0" smtClean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JAN 2023</a:t>
            </a:r>
            <a:endParaRPr lang="en-AU" sz="3600" b="1" dirty="0">
              <a:solidFill>
                <a:srgbClr val="7030A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id="{CEE35EF3-DFD1-4524-BFD0-FB7A809A9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8456" y="4277473"/>
            <a:ext cx="303001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EARLY BIRD $65 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NORMAL $70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F6FEE156-AC95-A72F-5485-DB865FBC4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40" y="5116438"/>
            <a:ext cx="5761978" cy="157280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7030A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262C22-8919-A7A9-B56E-0E7E4BA7632C}"/>
              </a:ext>
            </a:extLst>
          </p:cNvPr>
          <p:cNvSpPr txBox="1"/>
          <p:nvPr/>
        </p:nvSpPr>
        <p:spPr>
          <a:xfrm>
            <a:off x="235316" y="5215410"/>
            <a:ext cx="528610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solidFill>
                  <a:srgbClr val="7030A0"/>
                </a:solidFill>
                <a:latin typeface="Calibri" panose="020F0502020204030204" pitchFamily="34" charset="0"/>
                <a:hlinkClick r:id="rId3"/>
              </a:rPr>
              <a:t>parkesoosh@pcycnsw.org.au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Phone:       0491 </a:t>
            </a:r>
            <a:r>
              <a:rPr lang="en-US" altLang="en-US" sz="14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693 44</a:t>
            </a:r>
            <a:r>
              <a:rPr lang="en-US" altLang="en-US" sz="1400" dirty="0">
                <a:solidFill>
                  <a:srgbClr val="7030A0"/>
                </a:solidFill>
                <a:latin typeface="Calibri" panose="020F0502020204030204" pitchFamily="34" charset="0"/>
              </a:rPr>
              <a:t>4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Advertised fees are full price, CCS reduced fees are available for eligible families.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2" name="Text Box 2">
            <a:extLst>
              <a:ext uri="{FF2B5EF4-FFF2-40B4-BE49-F238E27FC236}">
                <a16:creationId xmlns:a16="http://schemas.microsoft.com/office/drawing/2014/main" id="{0BE29E53-524E-DBFE-A6E1-951D687CE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7851" y="892658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THURSDAY  26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PUBLIC HOLIDAY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Closed for the Australia Day Public Holiday.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We hope everyone has </a:t>
            </a:r>
            <a:r>
              <a:rPr lang="en-US" altLang="en-US" sz="1200" b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 lovely day </a:t>
            </a:r>
            <a:r>
              <a:rPr lang="en-US" altLang="en-US" sz="1200" b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 </a:t>
            </a:r>
            <a:endParaRPr lang="en-US" altLang="en-US" sz="12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5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altLang="en-US" sz="1200" dirty="0" smtClean="0">
              <a:latin typeface="Calibri" panose="020F0502020204030204" pitchFamily="34" charset="0"/>
            </a:endParaRPr>
          </a:p>
        </p:txBody>
      </p:sp>
      <p:sp>
        <p:nvSpPr>
          <p:cNvPr id="43" name="Text Box 2">
            <a:extLst>
              <a:ext uri="{FF2B5EF4-FFF2-40B4-BE49-F238E27FC236}">
                <a16:creationId xmlns:a16="http://schemas.microsoft.com/office/drawing/2014/main" id="{0BBDB587-526E-9213-886E-D4EC4E660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7546" y="892658"/>
            <a:ext cx="2517682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45CBD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FRIDAY</a:t>
            </a:r>
            <a:r>
              <a:rPr kumimoji="0" lang="en-US" altLang="en-US" sz="11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27</a:t>
            </a:r>
            <a:r>
              <a:rPr kumimoji="0" lang="en-US" alt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kumimoji="0" lang="en-US" altLang="en-US" sz="11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45CBD9"/>
                </a:solidFill>
                <a:latin typeface="Calibri" panose="020F0502020204030204" pitchFamily="34" charset="0"/>
              </a:rPr>
              <a:t>Decorate Your Own Mug</a:t>
            </a:r>
            <a:endParaRPr lang="en-US" sz="1200" b="1" i="0" dirty="0">
              <a:effectLst/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50" dirty="0" smtClean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 smtClean="0"/>
              <a:t>Unleash your inner Picasso and decorate your own mug!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 smtClean="0"/>
              <a:t>We will also be finishing up any remaining projects from the holidays for everyone to take home.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 smtClean="0"/>
              <a:t>Make sure to bring any unfinished projects in so they can be completed with the left over work pack supplies.</a:t>
            </a:r>
            <a:endParaRPr lang="en-US" altLang="en-US" sz="1250" dirty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 smtClean="0"/>
              <a:t>Afternoon tea will be home made cookies.</a:t>
            </a:r>
            <a:endParaRPr lang="en-US" altLang="en-US" sz="1250" dirty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50" b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50" dirty="0" smtClean="0"/>
              <a:t>Make sure to bring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50" dirty="0" smtClean="0"/>
              <a:t>Drink bottles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50" dirty="0" smtClean="0"/>
              <a:t>Enclosed shoes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50" dirty="0" smtClean="0"/>
              <a:t>Morning tea, lunch, afternoon tea </a:t>
            </a:r>
            <a:endParaRPr lang="en-US" altLang="en-US" sz="125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47" name="Text Box 2">
            <a:extLst>
              <a:ext uri="{FF2B5EF4-FFF2-40B4-BE49-F238E27FC236}">
                <a16:creationId xmlns:a16="http://schemas.microsoft.com/office/drawing/2014/main" id="{E8B13B5C-179C-D8FF-7BA8-C5D356F6B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3831" y="903926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WEDNESDAY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25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Just Clowning Around</a:t>
            </a:r>
            <a:endParaRPr lang="en-US" sz="1250" dirty="0" smtClean="0"/>
          </a:p>
          <a:p>
            <a:pPr algn="ctr" fontAlgn="base"/>
            <a:r>
              <a:rPr lang="en-AU" sz="1200" dirty="0" smtClean="0"/>
              <a:t>A </a:t>
            </a:r>
            <a:r>
              <a:rPr lang="en-AU" sz="1200" dirty="0"/>
              <a:t>high energy show that will have everyone engaged from beginning to end!</a:t>
            </a:r>
          </a:p>
          <a:p>
            <a:pPr algn="ctr" fontAlgn="base"/>
            <a:r>
              <a:rPr lang="en-AU" sz="1200" dirty="0"/>
              <a:t>This interactive and funny presentation which combines clowning, circus skills, juggling and magic will be a huge hit with your kids.</a:t>
            </a:r>
          </a:p>
          <a:p>
            <a:pPr algn="ctr" fontAlgn="base"/>
            <a:r>
              <a:rPr lang="en-AU" sz="1200" dirty="0"/>
              <a:t>Dylan and Ruby present a one of a kind production that is packed full of fun and </a:t>
            </a:r>
            <a:r>
              <a:rPr lang="en-AU" sz="1200" dirty="0" smtClean="0"/>
              <a:t>laughter.</a:t>
            </a:r>
            <a:endParaRPr lang="en-AU" sz="1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5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50" dirty="0" smtClean="0"/>
              <a:t>Make sure to bring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50" dirty="0" smtClean="0"/>
              <a:t>Enclosed shoes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50" dirty="0" smtClean="0"/>
              <a:t>Drink bottles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50" dirty="0" smtClean="0"/>
              <a:t>Morning tea, lunch, afternoon tea</a:t>
            </a:r>
          </a:p>
        </p:txBody>
      </p:sp>
      <p:sp>
        <p:nvSpPr>
          <p:cNvPr id="48" name="Text Box 2">
            <a:extLst>
              <a:ext uri="{FF2B5EF4-FFF2-40B4-BE49-F238E27FC236}">
                <a16:creationId xmlns:a16="http://schemas.microsoft.com/office/drawing/2014/main" id="{FAD58292-A695-8FDE-E0A9-043AC4914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8374" y="897336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TUESDAY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24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Aus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Day Activities</a:t>
            </a:r>
            <a:endParaRPr kumimoji="0" lang="en-US" altLang="en-US" sz="1200" cap="none" normalizeH="0" baseline="0" dirty="0" smtClean="0">
              <a:ln>
                <a:noFill/>
              </a:ln>
              <a:latin typeface="YACgEX8C5Gg 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YACgEX8C5Gg 0"/>
              </a:rPr>
              <a:t>To celebrate the upcoming Public Holiday todays theme is Australia. Sand Art, Painting, Lego and drawing comps, sausage sizzle</a:t>
            </a:r>
            <a:r>
              <a:rPr lang="en-US" altLang="en-US" sz="1200" dirty="0">
                <a:latin typeface="YACgEX8C5Gg 0"/>
              </a:rPr>
              <a:t> </a:t>
            </a:r>
            <a:r>
              <a:rPr lang="en-US" altLang="en-US" sz="1200" dirty="0" smtClean="0">
                <a:latin typeface="YACgEX8C5Gg 0"/>
              </a:rPr>
              <a:t>and temporary tattoos will be happening today.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 smtClean="0">
              <a:latin typeface="YACgEX8C5Gg 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YACgEX8C5Gg 0"/>
              </a:rPr>
              <a:t>Lego comp: Best Aussie animal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 smtClean="0">
              <a:latin typeface="YACgEX8C5Gg 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YACgEX8C5Gg 0"/>
              </a:rPr>
              <a:t>Drawing comp: what your Australia Day looks like</a:t>
            </a:r>
            <a:br>
              <a:rPr lang="en-US" altLang="en-US" sz="1200" dirty="0" smtClean="0">
                <a:latin typeface="YACgEX8C5Gg 0"/>
              </a:rPr>
            </a:br>
            <a:endParaRPr kumimoji="0" lang="en-US" altLang="en-US" sz="1200" cap="none" normalizeH="0" baseline="0" dirty="0" smtClean="0">
              <a:ln>
                <a:noFill/>
              </a:ln>
              <a:latin typeface="YACgEX8C5Gg 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YACgEX8C5Gg 0"/>
              </a:rPr>
              <a:t>Make sure to bring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b="0" i="0" u="none" strike="noStrike" dirty="0" smtClean="0">
                <a:effectLst/>
                <a:latin typeface="YACgEX8C5Gg 0"/>
              </a:rPr>
              <a:t>Enclosed shoes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Drink bottles</a:t>
            </a:r>
            <a:endParaRPr lang="en-US" altLang="en-US" sz="1200" dirty="0" smtClean="0">
              <a:latin typeface="Arial" panose="020B060402020202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Morning tea, lunch, afternoon tea, alternative lunch if needed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9" name="Text Box 2">
            <a:extLst>
              <a:ext uri="{FF2B5EF4-FFF2-40B4-BE49-F238E27FC236}">
                <a16:creationId xmlns:a16="http://schemas.microsoft.com/office/drawing/2014/main" id="{BCBD5F3E-983F-AF3A-EA34-AE0113377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79" y="892658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MONDAY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23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RD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Em’s</a:t>
            </a:r>
            <a:r>
              <a:rPr lang="en-US" alt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Fancy Faces</a:t>
            </a:r>
            <a:endParaRPr lang="en-US" alt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Today we have a special guest!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Em’s</a:t>
            </a: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Fancy Faces will be visiting to work her magic and provide face painting.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Alternative activities will include sand art, painting and iron beads.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Book in quick so you don’t miss out on </a:t>
            </a:r>
            <a:r>
              <a:rPr lang="en-US" altLang="en-US" sz="1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Em’s</a:t>
            </a: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Fancy Faces!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Make sure to bring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Drink bottles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Morning tea, lunch, afternoon tea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200" dirty="0">
                <a:solidFill>
                  <a:srgbClr val="2A2A2A"/>
                </a:solidFill>
              </a:rPr>
              <a:t>Enclosed shoes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alibri" panose="020F0502020204030204" pitchFamily="34" charset="0"/>
              </a:rPr>
              <a:t> 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54" name="Text Box 2">
            <a:extLst>
              <a:ext uri="{FF2B5EF4-FFF2-40B4-BE49-F238E27FC236}">
                <a16:creationId xmlns:a16="http://schemas.microsoft.com/office/drawing/2014/main" id="{865EFBAC-8B8B-09C3-2CC5-DBD07CC65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7493" y="5115658"/>
            <a:ext cx="5860684" cy="157280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7030A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B07A9F-BCC6-228B-0BF8-CC7AEEEF06C4}"/>
              </a:ext>
            </a:extLst>
          </p:cNvPr>
          <p:cNvSpPr/>
          <p:nvPr/>
        </p:nvSpPr>
        <p:spPr>
          <a:xfrm>
            <a:off x="9284556" y="5599128"/>
            <a:ext cx="149220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New </a:t>
            </a:r>
          </a:p>
          <a:p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Family</a:t>
            </a:r>
          </a:p>
          <a:p>
            <a:r>
              <a:rPr lang="en-US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Enrolment</a:t>
            </a:r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328D36-30C4-A132-00EE-8A9F0CFD12D0}"/>
              </a:ext>
            </a:extLst>
          </p:cNvPr>
          <p:cNvSpPr txBox="1"/>
          <p:nvPr/>
        </p:nvSpPr>
        <p:spPr>
          <a:xfrm>
            <a:off x="6281530" y="5082470"/>
            <a:ext cx="5761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We accept BASC Vouchers 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73751C1A-3839-DB1C-E6D4-81757653D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626" y="4598116"/>
            <a:ext cx="236633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Early Bird $65    Normal $</a:t>
            </a:r>
            <a:r>
              <a:rPr lang="en-US" alt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70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14CC5DC0-9D76-3811-E8EF-281477C78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8457" y="4598116"/>
            <a:ext cx="2531382" cy="25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Early Bird $60    Normal $</a:t>
            </a:r>
            <a:r>
              <a:rPr lang="en-US" altLang="en-US" sz="1400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65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6A9D0278-CB98-610A-2666-2E507B112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2342" y="4598116"/>
            <a:ext cx="2339696" cy="249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Early Bird $</a:t>
            </a:r>
            <a:r>
              <a:rPr lang="en-US" altLang="en-US" sz="1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73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  Normal $</a:t>
            </a:r>
            <a:r>
              <a:rPr lang="en-US" altLang="en-US" sz="1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78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7FE5630B-CBDD-5879-D1ED-D2943ABB0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63845"/>
            <a:ext cx="2416347" cy="25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Early Bird $65</a:t>
            </a:r>
            <a:r>
              <a:rPr kumimoji="0" lang="en-US" altLang="en-US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Normal $70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770B98-A33D-1DC2-F5B7-451737DCDA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2334" y="5420845"/>
            <a:ext cx="1265010" cy="123617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6AFF96B-D8E6-C6C0-66F0-59B281DE6FE3}"/>
              </a:ext>
            </a:extLst>
          </p:cNvPr>
          <p:cNvSpPr/>
          <p:nvPr/>
        </p:nvSpPr>
        <p:spPr>
          <a:xfrm>
            <a:off x="6919294" y="5720333"/>
            <a:ext cx="23699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&lt; Current Families </a:t>
            </a:r>
          </a:p>
          <a:p>
            <a:pPr algn="ctr"/>
            <a:r>
              <a:rPr lang="en-US" sz="16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</a:rPr>
              <a:t>Or use your App</a:t>
            </a:r>
            <a:endParaRPr lang="en-AU" sz="16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0" t="9019" r="9057" b="9808"/>
          <a:stretch/>
        </p:blipFill>
        <p:spPr>
          <a:xfrm>
            <a:off x="10629385" y="5420845"/>
            <a:ext cx="1179703" cy="117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4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bstract background with a hand painted watercolour design 2274682 Vector  Art at Vecteezy">
            <a:extLst>
              <a:ext uri="{FF2B5EF4-FFF2-40B4-BE49-F238E27FC236}">
                <a16:creationId xmlns:a16="http://schemas.microsoft.com/office/drawing/2014/main" id="{B5FFA699-D566-80D7-DBEF-1C7802EAA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" y="0"/>
            <a:ext cx="123044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A0C599-1FEB-40BD-939F-411A34A0B8E6}"/>
              </a:ext>
            </a:extLst>
          </p:cNvPr>
          <p:cNvSpPr txBox="1"/>
          <p:nvPr/>
        </p:nvSpPr>
        <p:spPr>
          <a:xfrm>
            <a:off x="1782213" y="167160"/>
            <a:ext cx="8998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PCYC </a:t>
            </a:r>
            <a:r>
              <a:rPr lang="en-US" sz="3600" b="1" dirty="0" smtClean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PARKES OOSH JAN 2023</a:t>
            </a:r>
            <a:endParaRPr lang="en-AU" sz="3600" b="1" dirty="0">
              <a:solidFill>
                <a:srgbClr val="7030A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F6FEE156-AC95-A72F-5485-DB865FBC4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5486" y="4991450"/>
            <a:ext cx="8772088" cy="1717827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7030A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262C22-8919-A7A9-B56E-0E7E4BA7632C}"/>
              </a:ext>
            </a:extLst>
          </p:cNvPr>
          <p:cNvSpPr txBox="1"/>
          <p:nvPr/>
        </p:nvSpPr>
        <p:spPr>
          <a:xfrm>
            <a:off x="3530485" y="5208766"/>
            <a:ext cx="550209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7030A0"/>
                </a:solidFill>
                <a:latin typeface="Calibri" panose="020F0502020204030204" pitchFamily="34" charset="0"/>
              </a:rPr>
              <a:t>Places are filling fast,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7030A0"/>
                </a:solidFill>
                <a:latin typeface="Calibri" panose="020F0502020204030204" pitchFamily="34" charset="0"/>
              </a:rPr>
              <a:t>BOOK EARLY so you don’t miss out</a:t>
            </a:r>
            <a:r>
              <a:rPr lang="en-US" altLang="en-US" sz="28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Book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by 3</a:t>
            </a:r>
            <a:r>
              <a:rPr kumimoji="0" lang="en-US" altLang="en-US" sz="2000" b="1" i="0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rd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December to access Early Bird prices.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3" name="Text Box 2">
            <a:extLst>
              <a:ext uri="{FF2B5EF4-FFF2-40B4-BE49-F238E27FC236}">
                <a16:creationId xmlns:a16="http://schemas.microsoft.com/office/drawing/2014/main" id="{41872B0F-076B-DF50-CB2D-614AB68F4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925" y="807868"/>
            <a:ext cx="2213057" cy="3988394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E737C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MONDAY</a:t>
            </a:r>
            <a:r>
              <a:rPr kumimoji="0" lang="en-US" altLang="en-US" sz="11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30</a:t>
            </a:r>
            <a:r>
              <a:rPr kumimoji="0" lang="en-US" alt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kumimoji="0" lang="en-US" altLang="en-US" sz="11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rgbClr val="E737C1"/>
                </a:solidFill>
                <a:latin typeface="Calibri" panose="020F0502020204030204" pitchFamily="34" charset="0"/>
              </a:rPr>
              <a:t>Wood Work and Movie </a:t>
            </a:r>
            <a:r>
              <a:rPr lang="en-US" altLang="en-US" b="1" dirty="0" err="1" smtClean="0">
                <a:solidFill>
                  <a:srgbClr val="E737C1"/>
                </a:solidFill>
                <a:latin typeface="Calibri" panose="020F0502020204030204" pitchFamily="34" charset="0"/>
              </a:rPr>
              <a:t>Arvo</a:t>
            </a:r>
            <a:endParaRPr lang="en-US" altLang="en-US" b="1" dirty="0">
              <a:solidFill>
                <a:srgbClr val="E737C1"/>
              </a:solidFill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2A2A2A"/>
                </a:solidFill>
              </a:rPr>
              <a:t>To enjoy the last day of holidays we’ll be making some wood work projects and finishing up any remaining projects from the last few weeks.</a:t>
            </a:r>
            <a:endParaRPr lang="en-US" sz="1200" b="0" i="0" dirty="0" smtClean="0">
              <a:solidFill>
                <a:srgbClr val="2A2A2A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2A2A2A"/>
              </a:solidFill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0" i="0" dirty="0" smtClean="0">
                <a:solidFill>
                  <a:srgbClr val="2A2A2A"/>
                </a:solidFill>
                <a:effectLst/>
              </a:rPr>
              <a:t>After lunch we’ll settle in for a PG Movie and popcorn to relax before the busy week ahead!</a:t>
            </a:r>
            <a:endParaRPr lang="en-US" sz="1200" dirty="0">
              <a:solidFill>
                <a:srgbClr val="2A2A2A"/>
              </a:solidFill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0" i="0" dirty="0">
              <a:solidFill>
                <a:srgbClr val="2A2A2A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2A2A2A"/>
                </a:solidFill>
              </a:rPr>
              <a:t>Make sure to bring</a:t>
            </a:r>
            <a:endParaRPr lang="en-US" sz="1200" b="0" i="0" dirty="0" smtClean="0">
              <a:solidFill>
                <a:srgbClr val="2A2A2A"/>
              </a:solidFill>
              <a:effectLst/>
            </a:endParaRP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00" dirty="0" smtClean="0">
                <a:solidFill>
                  <a:srgbClr val="2A2A2A"/>
                </a:solidFill>
              </a:rPr>
              <a:t>Drink bottles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00" b="0" i="0" dirty="0" smtClean="0">
                <a:solidFill>
                  <a:srgbClr val="2A2A2A"/>
                </a:solidFill>
                <a:effectLst/>
              </a:rPr>
              <a:t>Morning tea, lunch, afternoon tea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200" dirty="0" smtClean="0">
                <a:solidFill>
                  <a:srgbClr val="2A2A2A"/>
                </a:solidFill>
              </a:rPr>
              <a:t>Enclosed shoes</a:t>
            </a:r>
            <a:endParaRPr lang="en-US" sz="1200" b="0" i="0" dirty="0">
              <a:solidFill>
                <a:srgbClr val="2A2A2A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58" name="Text Box 2">
            <a:extLst>
              <a:ext uri="{FF2B5EF4-FFF2-40B4-BE49-F238E27FC236}">
                <a16:creationId xmlns:a16="http://schemas.microsoft.com/office/drawing/2014/main" id="{CAD7D140-252E-88A2-9945-D7D916438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5382" y="816745"/>
            <a:ext cx="2213057" cy="395687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TUESDAY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31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JAN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OOSH First day term 1 2023</a:t>
            </a:r>
            <a:endParaRPr lang="en-US" sz="3200" b="0" i="0" dirty="0" smtClean="0">
              <a:solidFill>
                <a:srgbClr val="2A2A2A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i="0" dirty="0">
              <a:solidFill>
                <a:srgbClr val="000000"/>
              </a:solidFill>
              <a:effectLst/>
              <a:latin typeface="univers-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i="0" dirty="0">
              <a:solidFill>
                <a:srgbClr val="000000"/>
              </a:solidFill>
              <a:effectLst/>
              <a:latin typeface="univers-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0" i="0" dirty="0">
              <a:solidFill>
                <a:srgbClr val="2A2A2A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59" name="Text Box 2">
            <a:extLst>
              <a:ext uri="{FF2B5EF4-FFF2-40B4-BE49-F238E27FC236}">
                <a16:creationId xmlns:a16="http://schemas.microsoft.com/office/drawing/2014/main" id="{E4ECB5C9-60AC-2A36-BA7F-88D40EB75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004" y="816745"/>
            <a:ext cx="2213057" cy="3959515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WEDNESDAY </a:t>
            </a:r>
            <a:r>
              <a:rPr lang="en-US" altLang="en-US" sz="1100" b="1" dirty="0" smtClean="0">
                <a:latin typeface="Calibri" panose="020F0502020204030204" pitchFamily="34" charset="0"/>
              </a:rPr>
              <a:t>1</a:t>
            </a:r>
            <a:r>
              <a:rPr lang="en-US" altLang="en-US" sz="1100" b="1" baseline="30000" dirty="0" smtClean="0">
                <a:latin typeface="Calibri" panose="020F0502020204030204" pitchFamily="34" charset="0"/>
              </a:rPr>
              <a:t>ST</a:t>
            </a:r>
            <a:r>
              <a:rPr lang="en-US" altLang="en-US" sz="1100" b="1" dirty="0" smtClean="0">
                <a:latin typeface="Calibri" panose="020F0502020204030204" pitchFamily="34" charset="0"/>
              </a:rPr>
              <a:t> FEB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OOSH </a:t>
            </a:r>
            <a:b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Term 1 2023</a:t>
            </a:r>
            <a:endParaRPr lang="en-US" dirty="0">
              <a:solidFill>
                <a:srgbClr val="232253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50" b="0" i="0" u="none" strike="noStrike" dirty="0">
              <a:solidFill>
                <a:srgbClr val="232253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Text Box 2">
            <a:extLst>
              <a:ext uri="{FF2B5EF4-FFF2-40B4-BE49-F238E27FC236}">
                <a16:creationId xmlns:a16="http://schemas.microsoft.com/office/drawing/2014/main" id="{C62E700F-6BC0-B8E6-F156-80759B8FD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626" y="813491"/>
            <a:ext cx="2213057" cy="397377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THURSDAY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ND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FEB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OOSH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Term 1 2023</a:t>
            </a:r>
            <a:endParaRPr lang="en-US" altLang="en-US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 smtClean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/>
              <a:t> 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61" name="Text Box 2">
            <a:extLst>
              <a:ext uri="{FF2B5EF4-FFF2-40B4-BE49-F238E27FC236}">
                <a16:creationId xmlns:a16="http://schemas.microsoft.com/office/drawing/2014/main" id="{3C3D3B7E-BCD2-F9E2-97D8-12B867222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3883" y="796965"/>
            <a:ext cx="2213057" cy="3973776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45CBD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FRIDAY 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en-US" altLang="en-US" sz="1100" b="1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RD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FEB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rgbClr val="45CBD9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rgbClr val="45CBD9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45CBD9"/>
                </a:solidFill>
                <a:effectLst/>
                <a:latin typeface="Calibri" panose="020F0502020204030204" pitchFamily="34" charset="0"/>
              </a:rPr>
              <a:t>OOSH </a:t>
            </a:r>
            <a:b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45CBD9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45CBD9"/>
                </a:solidFill>
                <a:effectLst/>
                <a:latin typeface="Calibri" panose="020F0502020204030204" pitchFamily="34" charset="0"/>
              </a:rPr>
              <a:t>Term 1 2023</a:t>
            </a:r>
            <a:endParaRPr lang="en-US" altLang="en-US" sz="3200" b="1" dirty="0">
              <a:solidFill>
                <a:srgbClr val="45CBD9"/>
              </a:solidFill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1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50" dirty="0" smtClean="0"/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59F9BAAD-1C06-AF40-D2E3-AEC2310FE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84" y="4466699"/>
            <a:ext cx="2278592" cy="283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E737C1"/>
                </a:solidFill>
                <a:effectLst/>
                <a:latin typeface="Calibri" panose="020F0502020204030204" pitchFamily="34" charset="0"/>
              </a:rPr>
              <a:t>Early Bird $65    Normal $70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rgbClr val="E737C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41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15044</TotalTime>
  <Words>2169</Words>
  <Application>Microsoft Office PowerPoint</Application>
  <PresentationFormat>Widescreen</PresentationFormat>
  <Paragraphs>402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Cavolini</vt:lpstr>
      <vt:lpstr>Times New Roman</vt:lpstr>
      <vt:lpstr>univers-roman</vt:lpstr>
      <vt:lpstr>Wingdings</vt:lpstr>
      <vt:lpstr>YACgEX8C5Gg 0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Ashlee Aria</dc:creator>
  <cp:lastModifiedBy>Parkes OOSH</cp:lastModifiedBy>
  <cp:revision>133</cp:revision>
  <dcterms:created xsi:type="dcterms:W3CDTF">2022-02-23T00:16:15Z</dcterms:created>
  <dcterms:modified xsi:type="dcterms:W3CDTF">2022-11-17T06:27:40Z</dcterms:modified>
</cp:coreProperties>
</file>