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sldIdLst>
    <p:sldId id="259" r:id="rId2"/>
    <p:sldId id="260" r:id="rId3"/>
    <p:sldId id="261" r:id="rId4"/>
    <p:sldId id="262" r:id="rId5"/>
    <p:sldId id="263" r:id="rId6"/>
    <p:sldId id="264"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F12D"/>
    <a:srgbClr val="FF0066"/>
    <a:srgbClr val="4D24FC"/>
    <a:srgbClr val="FF00FF"/>
    <a:srgbClr val="EB3576"/>
    <a:srgbClr val="A824FA"/>
    <a:srgbClr val="1174C5"/>
    <a:srgbClr val="36A4E8"/>
    <a:srgbClr val="5A49D5"/>
    <a:srgbClr val="E62C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94660"/>
  </p:normalViewPr>
  <p:slideViewPr>
    <p:cSldViewPr snapToGrid="0">
      <p:cViewPr varScale="1">
        <p:scale>
          <a:sx n="114" d="100"/>
          <a:sy n="114" d="100"/>
        </p:scale>
        <p:origin x="24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20FE5-2C4E-BE0C-2373-7A9C3D2C08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04EA1760-B753-15DC-DEAB-812D450195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18B437AA-5BE7-632D-F256-C6FF69401062}"/>
              </a:ext>
            </a:extLst>
          </p:cNvPr>
          <p:cNvSpPr>
            <a:spLocks noGrp="1"/>
          </p:cNvSpPr>
          <p:nvPr>
            <p:ph type="dt" sz="half" idx="10"/>
          </p:nvPr>
        </p:nvSpPr>
        <p:spPr/>
        <p:txBody>
          <a:bodyPr/>
          <a:lstStyle/>
          <a:p>
            <a:fld id="{B9E06450-7A82-41A3-9081-0D764893604A}" type="datetimeFigureOut">
              <a:rPr lang="en-AU" smtClean="0"/>
              <a:t>16/11/2023</a:t>
            </a:fld>
            <a:endParaRPr lang="en-AU" dirty="0"/>
          </a:p>
        </p:txBody>
      </p:sp>
      <p:sp>
        <p:nvSpPr>
          <p:cNvPr id="5" name="Footer Placeholder 4">
            <a:extLst>
              <a:ext uri="{FF2B5EF4-FFF2-40B4-BE49-F238E27FC236}">
                <a16:creationId xmlns:a16="http://schemas.microsoft.com/office/drawing/2014/main" id="{74F99E07-307A-36DA-67BE-9D7371E292DB}"/>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623BC94C-B23A-E2C4-E436-7A6AEC2C688E}"/>
              </a:ext>
            </a:extLst>
          </p:cNvPr>
          <p:cNvSpPr>
            <a:spLocks noGrp="1"/>
          </p:cNvSpPr>
          <p:nvPr>
            <p:ph type="sldNum" sz="quarter" idx="12"/>
          </p:nvPr>
        </p:nvSpPr>
        <p:spPr/>
        <p:txBody>
          <a:bodyPr/>
          <a:lstStyle/>
          <a:p>
            <a:fld id="{B15D6CAB-4553-4C1D-87E9-987C55ED6CB2}" type="slidenum">
              <a:rPr lang="en-AU" smtClean="0"/>
              <a:t>‹#›</a:t>
            </a:fld>
            <a:endParaRPr lang="en-AU" dirty="0"/>
          </a:p>
        </p:txBody>
      </p:sp>
    </p:spTree>
    <p:extLst>
      <p:ext uri="{BB962C8B-B14F-4D97-AF65-F5344CB8AC3E}">
        <p14:creationId xmlns:p14="http://schemas.microsoft.com/office/powerpoint/2010/main" val="2489151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F4E80-915A-2EA7-8A0C-5428464C31EC}"/>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3D1F44C-122B-66FB-D5F6-74F2A4D37B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0CAE2B7-F2FC-5D32-A761-49DB55833971}"/>
              </a:ext>
            </a:extLst>
          </p:cNvPr>
          <p:cNvSpPr>
            <a:spLocks noGrp="1"/>
          </p:cNvSpPr>
          <p:nvPr>
            <p:ph type="dt" sz="half" idx="10"/>
          </p:nvPr>
        </p:nvSpPr>
        <p:spPr/>
        <p:txBody>
          <a:bodyPr/>
          <a:lstStyle/>
          <a:p>
            <a:fld id="{B9E06450-7A82-41A3-9081-0D764893604A}" type="datetimeFigureOut">
              <a:rPr lang="en-AU" smtClean="0"/>
              <a:t>16/11/2023</a:t>
            </a:fld>
            <a:endParaRPr lang="en-AU" dirty="0"/>
          </a:p>
        </p:txBody>
      </p:sp>
      <p:sp>
        <p:nvSpPr>
          <p:cNvPr id="5" name="Footer Placeholder 4">
            <a:extLst>
              <a:ext uri="{FF2B5EF4-FFF2-40B4-BE49-F238E27FC236}">
                <a16:creationId xmlns:a16="http://schemas.microsoft.com/office/drawing/2014/main" id="{FC9FFC7E-3547-3FB9-0254-E381D974B534}"/>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7D1576B6-7496-D110-948B-F4188E7DF011}"/>
              </a:ext>
            </a:extLst>
          </p:cNvPr>
          <p:cNvSpPr>
            <a:spLocks noGrp="1"/>
          </p:cNvSpPr>
          <p:nvPr>
            <p:ph type="sldNum" sz="quarter" idx="12"/>
          </p:nvPr>
        </p:nvSpPr>
        <p:spPr/>
        <p:txBody>
          <a:bodyPr/>
          <a:lstStyle/>
          <a:p>
            <a:fld id="{B15D6CAB-4553-4C1D-87E9-987C55ED6CB2}" type="slidenum">
              <a:rPr lang="en-AU" smtClean="0"/>
              <a:t>‹#›</a:t>
            </a:fld>
            <a:endParaRPr lang="en-AU" dirty="0"/>
          </a:p>
        </p:txBody>
      </p:sp>
    </p:spTree>
    <p:extLst>
      <p:ext uri="{BB962C8B-B14F-4D97-AF65-F5344CB8AC3E}">
        <p14:creationId xmlns:p14="http://schemas.microsoft.com/office/powerpoint/2010/main" val="2665018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9426E3-8217-202D-F5B9-86BFD63A39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D7735155-C6C1-2E78-E3EB-D8C58B98CC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E4FBF1D-BC65-B450-AB38-BDC4AE6ADDA8}"/>
              </a:ext>
            </a:extLst>
          </p:cNvPr>
          <p:cNvSpPr>
            <a:spLocks noGrp="1"/>
          </p:cNvSpPr>
          <p:nvPr>
            <p:ph type="dt" sz="half" idx="10"/>
          </p:nvPr>
        </p:nvSpPr>
        <p:spPr/>
        <p:txBody>
          <a:bodyPr/>
          <a:lstStyle/>
          <a:p>
            <a:fld id="{B9E06450-7A82-41A3-9081-0D764893604A}" type="datetimeFigureOut">
              <a:rPr lang="en-AU" smtClean="0"/>
              <a:t>16/11/2023</a:t>
            </a:fld>
            <a:endParaRPr lang="en-AU" dirty="0"/>
          </a:p>
        </p:txBody>
      </p:sp>
      <p:sp>
        <p:nvSpPr>
          <p:cNvPr id="5" name="Footer Placeholder 4">
            <a:extLst>
              <a:ext uri="{FF2B5EF4-FFF2-40B4-BE49-F238E27FC236}">
                <a16:creationId xmlns:a16="http://schemas.microsoft.com/office/drawing/2014/main" id="{5EB07486-807F-61A8-4D8A-F97A72EE7C67}"/>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F0A038FC-EBCD-7B14-2B03-57353449976C}"/>
              </a:ext>
            </a:extLst>
          </p:cNvPr>
          <p:cNvSpPr>
            <a:spLocks noGrp="1"/>
          </p:cNvSpPr>
          <p:nvPr>
            <p:ph type="sldNum" sz="quarter" idx="12"/>
          </p:nvPr>
        </p:nvSpPr>
        <p:spPr/>
        <p:txBody>
          <a:bodyPr/>
          <a:lstStyle/>
          <a:p>
            <a:fld id="{B15D6CAB-4553-4C1D-87E9-987C55ED6CB2}" type="slidenum">
              <a:rPr lang="en-AU" smtClean="0"/>
              <a:t>‹#›</a:t>
            </a:fld>
            <a:endParaRPr lang="en-AU" dirty="0"/>
          </a:p>
        </p:txBody>
      </p:sp>
    </p:spTree>
    <p:extLst>
      <p:ext uri="{BB962C8B-B14F-4D97-AF65-F5344CB8AC3E}">
        <p14:creationId xmlns:p14="http://schemas.microsoft.com/office/powerpoint/2010/main" val="267384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B8946-176D-D029-3A1D-F2C7CCD5BBC8}"/>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CF7D921-7151-F458-E84F-AE6B71B8A6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57D42FE-B868-6422-F032-7D21485E0104}"/>
              </a:ext>
            </a:extLst>
          </p:cNvPr>
          <p:cNvSpPr>
            <a:spLocks noGrp="1"/>
          </p:cNvSpPr>
          <p:nvPr>
            <p:ph type="dt" sz="half" idx="10"/>
          </p:nvPr>
        </p:nvSpPr>
        <p:spPr/>
        <p:txBody>
          <a:bodyPr/>
          <a:lstStyle/>
          <a:p>
            <a:fld id="{B9E06450-7A82-41A3-9081-0D764893604A}" type="datetimeFigureOut">
              <a:rPr lang="en-AU" smtClean="0"/>
              <a:t>16/11/2023</a:t>
            </a:fld>
            <a:endParaRPr lang="en-AU" dirty="0"/>
          </a:p>
        </p:txBody>
      </p:sp>
      <p:sp>
        <p:nvSpPr>
          <p:cNvPr id="5" name="Footer Placeholder 4">
            <a:extLst>
              <a:ext uri="{FF2B5EF4-FFF2-40B4-BE49-F238E27FC236}">
                <a16:creationId xmlns:a16="http://schemas.microsoft.com/office/drawing/2014/main" id="{B2945E68-969F-B61E-EEBD-D1ACAB108BDB}"/>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9B90433E-EC6A-C2FA-FCF7-63FA14F2E27A}"/>
              </a:ext>
            </a:extLst>
          </p:cNvPr>
          <p:cNvSpPr>
            <a:spLocks noGrp="1"/>
          </p:cNvSpPr>
          <p:nvPr>
            <p:ph type="sldNum" sz="quarter" idx="12"/>
          </p:nvPr>
        </p:nvSpPr>
        <p:spPr/>
        <p:txBody>
          <a:bodyPr/>
          <a:lstStyle/>
          <a:p>
            <a:fld id="{B15D6CAB-4553-4C1D-87E9-987C55ED6CB2}" type="slidenum">
              <a:rPr lang="en-AU" smtClean="0"/>
              <a:t>‹#›</a:t>
            </a:fld>
            <a:endParaRPr lang="en-AU" dirty="0"/>
          </a:p>
        </p:txBody>
      </p:sp>
    </p:spTree>
    <p:extLst>
      <p:ext uri="{BB962C8B-B14F-4D97-AF65-F5344CB8AC3E}">
        <p14:creationId xmlns:p14="http://schemas.microsoft.com/office/powerpoint/2010/main" val="3910391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0504C-F8A6-97A4-CFDF-E97CD8CF2B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18C4EE58-6848-E220-4297-C19CD9D55D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61EBF4-E5A8-5975-68A6-8F8B221FBB8F}"/>
              </a:ext>
            </a:extLst>
          </p:cNvPr>
          <p:cNvSpPr>
            <a:spLocks noGrp="1"/>
          </p:cNvSpPr>
          <p:nvPr>
            <p:ph type="dt" sz="half" idx="10"/>
          </p:nvPr>
        </p:nvSpPr>
        <p:spPr/>
        <p:txBody>
          <a:bodyPr/>
          <a:lstStyle/>
          <a:p>
            <a:fld id="{B9E06450-7A82-41A3-9081-0D764893604A}" type="datetimeFigureOut">
              <a:rPr lang="en-AU" smtClean="0"/>
              <a:t>16/11/2023</a:t>
            </a:fld>
            <a:endParaRPr lang="en-AU" dirty="0"/>
          </a:p>
        </p:txBody>
      </p:sp>
      <p:sp>
        <p:nvSpPr>
          <p:cNvPr id="5" name="Footer Placeholder 4">
            <a:extLst>
              <a:ext uri="{FF2B5EF4-FFF2-40B4-BE49-F238E27FC236}">
                <a16:creationId xmlns:a16="http://schemas.microsoft.com/office/drawing/2014/main" id="{9F34CE89-19CE-F4AF-AD12-F41B7BC04087}"/>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99A7FC33-C32F-97BD-C3F3-7ADCFF02F9E1}"/>
              </a:ext>
            </a:extLst>
          </p:cNvPr>
          <p:cNvSpPr>
            <a:spLocks noGrp="1"/>
          </p:cNvSpPr>
          <p:nvPr>
            <p:ph type="sldNum" sz="quarter" idx="12"/>
          </p:nvPr>
        </p:nvSpPr>
        <p:spPr/>
        <p:txBody>
          <a:bodyPr/>
          <a:lstStyle/>
          <a:p>
            <a:fld id="{B15D6CAB-4553-4C1D-87E9-987C55ED6CB2}" type="slidenum">
              <a:rPr lang="en-AU" smtClean="0"/>
              <a:t>‹#›</a:t>
            </a:fld>
            <a:endParaRPr lang="en-AU" dirty="0"/>
          </a:p>
        </p:txBody>
      </p:sp>
    </p:spTree>
    <p:extLst>
      <p:ext uri="{BB962C8B-B14F-4D97-AF65-F5344CB8AC3E}">
        <p14:creationId xmlns:p14="http://schemas.microsoft.com/office/powerpoint/2010/main" val="870022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638AF-A5E9-2971-8FB8-86537B64B1D4}"/>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83F7EB7-342E-8B8A-8357-0EE62BE090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555E33D6-3CA9-3C2D-C224-2D1447C0DA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F59F95A-A44E-79D2-B106-3DA3E8E10CAA}"/>
              </a:ext>
            </a:extLst>
          </p:cNvPr>
          <p:cNvSpPr>
            <a:spLocks noGrp="1"/>
          </p:cNvSpPr>
          <p:nvPr>
            <p:ph type="dt" sz="half" idx="10"/>
          </p:nvPr>
        </p:nvSpPr>
        <p:spPr/>
        <p:txBody>
          <a:bodyPr/>
          <a:lstStyle/>
          <a:p>
            <a:fld id="{B9E06450-7A82-41A3-9081-0D764893604A}" type="datetimeFigureOut">
              <a:rPr lang="en-AU" smtClean="0"/>
              <a:t>16/11/2023</a:t>
            </a:fld>
            <a:endParaRPr lang="en-AU" dirty="0"/>
          </a:p>
        </p:txBody>
      </p:sp>
      <p:sp>
        <p:nvSpPr>
          <p:cNvPr id="6" name="Footer Placeholder 5">
            <a:extLst>
              <a:ext uri="{FF2B5EF4-FFF2-40B4-BE49-F238E27FC236}">
                <a16:creationId xmlns:a16="http://schemas.microsoft.com/office/drawing/2014/main" id="{FDA5C111-CC10-4B82-0E11-F93B93E8CE8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50088BC3-9E7B-EB8F-595A-602B33CF79B0}"/>
              </a:ext>
            </a:extLst>
          </p:cNvPr>
          <p:cNvSpPr>
            <a:spLocks noGrp="1"/>
          </p:cNvSpPr>
          <p:nvPr>
            <p:ph type="sldNum" sz="quarter" idx="12"/>
          </p:nvPr>
        </p:nvSpPr>
        <p:spPr/>
        <p:txBody>
          <a:bodyPr/>
          <a:lstStyle/>
          <a:p>
            <a:fld id="{B15D6CAB-4553-4C1D-87E9-987C55ED6CB2}" type="slidenum">
              <a:rPr lang="en-AU" smtClean="0"/>
              <a:t>‹#›</a:t>
            </a:fld>
            <a:endParaRPr lang="en-AU" dirty="0"/>
          </a:p>
        </p:txBody>
      </p:sp>
    </p:spTree>
    <p:extLst>
      <p:ext uri="{BB962C8B-B14F-4D97-AF65-F5344CB8AC3E}">
        <p14:creationId xmlns:p14="http://schemas.microsoft.com/office/powerpoint/2010/main" val="3996876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061B2-EFD0-4B47-3CE4-CFC898F8BA4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1A89DBD9-5D82-FBD8-A812-61D46D59EF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3AB8CB-B222-6F24-4E25-C33417DC8D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65D68B1-BD37-B356-BBD2-2008E57FF0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4EF8CF-DA05-E1E3-81BD-9A724E38F3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02534655-2521-B570-8452-F4250FB7319F}"/>
              </a:ext>
            </a:extLst>
          </p:cNvPr>
          <p:cNvSpPr>
            <a:spLocks noGrp="1"/>
          </p:cNvSpPr>
          <p:nvPr>
            <p:ph type="dt" sz="half" idx="10"/>
          </p:nvPr>
        </p:nvSpPr>
        <p:spPr/>
        <p:txBody>
          <a:bodyPr/>
          <a:lstStyle/>
          <a:p>
            <a:fld id="{B9E06450-7A82-41A3-9081-0D764893604A}" type="datetimeFigureOut">
              <a:rPr lang="en-AU" smtClean="0"/>
              <a:t>16/11/2023</a:t>
            </a:fld>
            <a:endParaRPr lang="en-AU" dirty="0"/>
          </a:p>
        </p:txBody>
      </p:sp>
      <p:sp>
        <p:nvSpPr>
          <p:cNvPr id="8" name="Footer Placeholder 7">
            <a:extLst>
              <a:ext uri="{FF2B5EF4-FFF2-40B4-BE49-F238E27FC236}">
                <a16:creationId xmlns:a16="http://schemas.microsoft.com/office/drawing/2014/main" id="{09636800-98AE-E9F6-1524-E45D79518EB0}"/>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2DB0E99F-97F9-36E7-53E6-946825A475EF}"/>
              </a:ext>
            </a:extLst>
          </p:cNvPr>
          <p:cNvSpPr>
            <a:spLocks noGrp="1"/>
          </p:cNvSpPr>
          <p:nvPr>
            <p:ph type="sldNum" sz="quarter" idx="12"/>
          </p:nvPr>
        </p:nvSpPr>
        <p:spPr/>
        <p:txBody>
          <a:bodyPr/>
          <a:lstStyle/>
          <a:p>
            <a:fld id="{B15D6CAB-4553-4C1D-87E9-987C55ED6CB2}" type="slidenum">
              <a:rPr lang="en-AU" smtClean="0"/>
              <a:t>‹#›</a:t>
            </a:fld>
            <a:endParaRPr lang="en-AU" dirty="0"/>
          </a:p>
        </p:txBody>
      </p:sp>
    </p:spTree>
    <p:extLst>
      <p:ext uri="{BB962C8B-B14F-4D97-AF65-F5344CB8AC3E}">
        <p14:creationId xmlns:p14="http://schemas.microsoft.com/office/powerpoint/2010/main" val="124758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DB788-97C6-25BD-ED22-C61DB0B2C945}"/>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1D7B836F-14D5-70A8-774A-4FC714EFD87C}"/>
              </a:ext>
            </a:extLst>
          </p:cNvPr>
          <p:cNvSpPr>
            <a:spLocks noGrp="1"/>
          </p:cNvSpPr>
          <p:nvPr>
            <p:ph type="dt" sz="half" idx="10"/>
          </p:nvPr>
        </p:nvSpPr>
        <p:spPr/>
        <p:txBody>
          <a:bodyPr/>
          <a:lstStyle/>
          <a:p>
            <a:fld id="{B9E06450-7A82-41A3-9081-0D764893604A}" type="datetimeFigureOut">
              <a:rPr lang="en-AU" smtClean="0"/>
              <a:t>16/11/2023</a:t>
            </a:fld>
            <a:endParaRPr lang="en-AU" dirty="0"/>
          </a:p>
        </p:txBody>
      </p:sp>
      <p:sp>
        <p:nvSpPr>
          <p:cNvPr id="4" name="Footer Placeholder 3">
            <a:extLst>
              <a:ext uri="{FF2B5EF4-FFF2-40B4-BE49-F238E27FC236}">
                <a16:creationId xmlns:a16="http://schemas.microsoft.com/office/drawing/2014/main" id="{A588C9B0-4C85-8AA5-B494-82E8A18FDD97}"/>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503FA245-025C-8789-DB37-498B96E5B202}"/>
              </a:ext>
            </a:extLst>
          </p:cNvPr>
          <p:cNvSpPr>
            <a:spLocks noGrp="1"/>
          </p:cNvSpPr>
          <p:nvPr>
            <p:ph type="sldNum" sz="quarter" idx="12"/>
          </p:nvPr>
        </p:nvSpPr>
        <p:spPr/>
        <p:txBody>
          <a:bodyPr/>
          <a:lstStyle/>
          <a:p>
            <a:fld id="{B15D6CAB-4553-4C1D-87E9-987C55ED6CB2}" type="slidenum">
              <a:rPr lang="en-AU" smtClean="0"/>
              <a:t>‹#›</a:t>
            </a:fld>
            <a:endParaRPr lang="en-AU" dirty="0"/>
          </a:p>
        </p:txBody>
      </p:sp>
    </p:spTree>
    <p:extLst>
      <p:ext uri="{BB962C8B-B14F-4D97-AF65-F5344CB8AC3E}">
        <p14:creationId xmlns:p14="http://schemas.microsoft.com/office/powerpoint/2010/main" val="3731697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9307D1-37EF-3106-D20D-7AB2BE420EC9}"/>
              </a:ext>
            </a:extLst>
          </p:cNvPr>
          <p:cNvSpPr>
            <a:spLocks noGrp="1"/>
          </p:cNvSpPr>
          <p:nvPr>
            <p:ph type="dt" sz="half" idx="10"/>
          </p:nvPr>
        </p:nvSpPr>
        <p:spPr/>
        <p:txBody>
          <a:bodyPr/>
          <a:lstStyle/>
          <a:p>
            <a:fld id="{B9E06450-7A82-41A3-9081-0D764893604A}" type="datetimeFigureOut">
              <a:rPr lang="en-AU" smtClean="0"/>
              <a:t>16/11/2023</a:t>
            </a:fld>
            <a:endParaRPr lang="en-AU" dirty="0"/>
          </a:p>
        </p:txBody>
      </p:sp>
      <p:sp>
        <p:nvSpPr>
          <p:cNvPr id="3" name="Footer Placeholder 2">
            <a:extLst>
              <a:ext uri="{FF2B5EF4-FFF2-40B4-BE49-F238E27FC236}">
                <a16:creationId xmlns:a16="http://schemas.microsoft.com/office/drawing/2014/main" id="{4308FD1D-8214-7D1C-5808-9DEBF1C8CC97}"/>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1324E9D4-6727-08B2-B654-8DE28990F203}"/>
              </a:ext>
            </a:extLst>
          </p:cNvPr>
          <p:cNvSpPr>
            <a:spLocks noGrp="1"/>
          </p:cNvSpPr>
          <p:nvPr>
            <p:ph type="sldNum" sz="quarter" idx="12"/>
          </p:nvPr>
        </p:nvSpPr>
        <p:spPr/>
        <p:txBody>
          <a:bodyPr/>
          <a:lstStyle/>
          <a:p>
            <a:fld id="{B15D6CAB-4553-4C1D-87E9-987C55ED6CB2}" type="slidenum">
              <a:rPr lang="en-AU" smtClean="0"/>
              <a:t>‹#›</a:t>
            </a:fld>
            <a:endParaRPr lang="en-AU" dirty="0"/>
          </a:p>
        </p:txBody>
      </p:sp>
    </p:spTree>
    <p:extLst>
      <p:ext uri="{BB962C8B-B14F-4D97-AF65-F5344CB8AC3E}">
        <p14:creationId xmlns:p14="http://schemas.microsoft.com/office/powerpoint/2010/main" val="959111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F7D9D-B14D-8629-628D-885052E65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E9FDED37-2EAF-CC20-EED6-7B7CA6E98D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2EF921CE-E80D-D9A9-50AA-F11D74AAB8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48BDD8-A09A-2542-A6E8-50AB47709339}"/>
              </a:ext>
            </a:extLst>
          </p:cNvPr>
          <p:cNvSpPr>
            <a:spLocks noGrp="1"/>
          </p:cNvSpPr>
          <p:nvPr>
            <p:ph type="dt" sz="half" idx="10"/>
          </p:nvPr>
        </p:nvSpPr>
        <p:spPr/>
        <p:txBody>
          <a:bodyPr/>
          <a:lstStyle/>
          <a:p>
            <a:fld id="{B9E06450-7A82-41A3-9081-0D764893604A}" type="datetimeFigureOut">
              <a:rPr lang="en-AU" smtClean="0"/>
              <a:t>16/11/2023</a:t>
            </a:fld>
            <a:endParaRPr lang="en-AU" dirty="0"/>
          </a:p>
        </p:txBody>
      </p:sp>
      <p:sp>
        <p:nvSpPr>
          <p:cNvPr id="6" name="Footer Placeholder 5">
            <a:extLst>
              <a:ext uri="{FF2B5EF4-FFF2-40B4-BE49-F238E27FC236}">
                <a16:creationId xmlns:a16="http://schemas.microsoft.com/office/drawing/2014/main" id="{99DCA3E7-AD08-6171-AA22-6819B23E9889}"/>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78634829-9A95-2DFE-AE9E-9737F0FF7F4D}"/>
              </a:ext>
            </a:extLst>
          </p:cNvPr>
          <p:cNvSpPr>
            <a:spLocks noGrp="1"/>
          </p:cNvSpPr>
          <p:nvPr>
            <p:ph type="sldNum" sz="quarter" idx="12"/>
          </p:nvPr>
        </p:nvSpPr>
        <p:spPr/>
        <p:txBody>
          <a:bodyPr/>
          <a:lstStyle/>
          <a:p>
            <a:fld id="{B15D6CAB-4553-4C1D-87E9-987C55ED6CB2}" type="slidenum">
              <a:rPr lang="en-AU" smtClean="0"/>
              <a:t>‹#›</a:t>
            </a:fld>
            <a:endParaRPr lang="en-AU" dirty="0"/>
          </a:p>
        </p:txBody>
      </p:sp>
    </p:spTree>
    <p:extLst>
      <p:ext uri="{BB962C8B-B14F-4D97-AF65-F5344CB8AC3E}">
        <p14:creationId xmlns:p14="http://schemas.microsoft.com/office/powerpoint/2010/main" val="3746888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608E6-F844-3AF9-5B29-DF56CC49F3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BFBA2BF1-2C4B-47F5-24AD-1E65E43508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628BAB7C-58A5-F7B6-8B2F-920ED02B96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A7E9A2-CB8A-E739-D916-7EA05F0BDCE8}"/>
              </a:ext>
            </a:extLst>
          </p:cNvPr>
          <p:cNvSpPr>
            <a:spLocks noGrp="1"/>
          </p:cNvSpPr>
          <p:nvPr>
            <p:ph type="dt" sz="half" idx="10"/>
          </p:nvPr>
        </p:nvSpPr>
        <p:spPr/>
        <p:txBody>
          <a:bodyPr/>
          <a:lstStyle/>
          <a:p>
            <a:fld id="{B9E06450-7A82-41A3-9081-0D764893604A}" type="datetimeFigureOut">
              <a:rPr lang="en-AU" smtClean="0"/>
              <a:t>16/11/2023</a:t>
            </a:fld>
            <a:endParaRPr lang="en-AU" dirty="0"/>
          </a:p>
        </p:txBody>
      </p:sp>
      <p:sp>
        <p:nvSpPr>
          <p:cNvPr id="6" name="Footer Placeholder 5">
            <a:extLst>
              <a:ext uri="{FF2B5EF4-FFF2-40B4-BE49-F238E27FC236}">
                <a16:creationId xmlns:a16="http://schemas.microsoft.com/office/drawing/2014/main" id="{FE9FC8F3-C3CD-8EDA-3EC1-855ED9268BD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3D04F5A8-9342-C1FC-E5C2-E1E1B4DA6B6F}"/>
              </a:ext>
            </a:extLst>
          </p:cNvPr>
          <p:cNvSpPr>
            <a:spLocks noGrp="1"/>
          </p:cNvSpPr>
          <p:nvPr>
            <p:ph type="sldNum" sz="quarter" idx="12"/>
          </p:nvPr>
        </p:nvSpPr>
        <p:spPr/>
        <p:txBody>
          <a:bodyPr/>
          <a:lstStyle/>
          <a:p>
            <a:fld id="{B15D6CAB-4553-4C1D-87E9-987C55ED6CB2}" type="slidenum">
              <a:rPr lang="en-AU" smtClean="0"/>
              <a:t>‹#›</a:t>
            </a:fld>
            <a:endParaRPr lang="en-AU" dirty="0"/>
          </a:p>
        </p:txBody>
      </p:sp>
    </p:spTree>
    <p:extLst>
      <p:ext uri="{BB962C8B-B14F-4D97-AF65-F5344CB8AC3E}">
        <p14:creationId xmlns:p14="http://schemas.microsoft.com/office/powerpoint/2010/main" val="437159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B4ACA9-4132-0D08-A211-A371AE56EE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F78EE145-74CA-544C-F064-E4B284725D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5B97ED4-CC43-DF8D-2A85-5374F0141A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06450-7A82-41A3-9081-0D764893604A}" type="datetimeFigureOut">
              <a:rPr lang="en-AU" smtClean="0"/>
              <a:t>16/11/2023</a:t>
            </a:fld>
            <a:endParaRPr lang="en-AU" dirty="0"/>
          </a:p>
        </p:txBody>
      </p:sp>
      <p:sp>
        <p:nvSpPr>
          <p:cNvPr id="5" name="Footer Placeholder 4">
            <a:extLst>
              <a:ext uri="{FF2B5EF4-FFF2-40B4-BE49-F238E27FC236}">
                <a16:creationId xmlns:a16="http://schemas.microsoft.com/office/drawing/2014/main" id="{561A4897-6581-D4C8-0325-C546A8714C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8BC3ADBF-51DC-20AE-7844-DC18E689D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5D6CAB-4553-4C1D-87E9-987C55ED6CB2}" type="slidenum">
              <a:rPr lang="en-AU" smtClean="0"/>
              <a:t>‹#›</a:t>
            </a:fld>
            <a:endParaRPr lang="en-AU" dirty="0"/>
          </a:p>
        </p:txBody>
      </p:sp>
    </p:spTree>
    <p:extLst>
      <p:ext uri="{BB962C8B-B14F-4D97-AF65-F5344CB8AC3E}">
        <p14:creationId xmlns:p14="http://schemas.microsoft.com/office/powerpoint/2010/main" val="2474200594"/>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A pattern of watermelon slices&#10;&#10;Description automatically generated">
            <a:extLst>
              <a:ext uri="{FF2B5EF4-FFF2-40B4-BE49-F238E27FC236}">
                <a16:creationId xmlns:a16="http://schemas.microsoft.com/office/drawing/2014/main" id="{DA744BCD-E959-9216-DF2A-54EE4B993F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 y="9466"/>
            <a:ext cx="12191086" cy="6839068"/>
          </a:xfrm>
          <a:prstGeom prst="rect">
            <a:avLst/>
          </a:prstGeom>
        </p:spPr>
      </p:pic>
      <p:pic>
        <p:nvPicPr>
          <p:cNvPr id="1028" name="Picture 4" descr="Abstract background with a hand painted watercolour design 2274682 Vector  Art at Vecteezy">
            <a:extLst>
              <a:ext uri="{FF2B5EF4-FFF2-40B4-BE49-F238E27FC236}">
                <a16:creationId xmlns:a16="http://schemas.microsoft.com/office/drawing/2014/main" id="{B5FFA699-D566-80D7-DBEF-1C7802EAAD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4383" y="3246344"/>
            <a:ext cx="1159631" cy="64633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CA0C599-1FEB-40BD-939F-411A34A0B8E6}"/>
              </a:ext>
            </a:extLst>
          </p:cNvPr>
          <p:cNvSpPr txBox="1"/>
          <p:nvPr/>
        </p:nvSpPr>
        <p:spPr>
          <a:xfrm>
            <a:off x="1748598" y="9466"/>
            <a:ext cx="8998634" cy="584775"/>
          </a:xfrm>
          <a:prstGeom prst="rect">
            <a:avLst/>
          </a:prstGeom>
          <a:noFill/>
        </p:spPr>
        <p:txBody>
          <a:bodyPr wrap="square" rtlCol="0">
            <a:spAutoFit/>
          </a:bodyPr>
          <a:lstStyle/>
          <a:p>
            <a:pPr algn="ctr"/>
            <a:r>
              <a:rPr lang="en-US" sz="3200" b="1" dirty="0">
                <a:solidFill>
                  <a:srgbClr val="FF0000"/>
                </a:solidFill>
                <a:latin typeface="Cavolini" panose="03000502040302020204" pitchFamily="66" charset="0"/>
                <a:cs typeface="Cavolini" panose="03000502040302020204" pitchFamily="66" charset="0"/>
              </a:rPr>
              <a:t>PCYC </a:t>
            </a:r>
            <a:r>
              <a:rPr lang="en-US" sz="3200" b="1" dirty="0">
                <a:solidFill>
                  <a:srgbClr val="92D050"/>
                </a:solidFill>
                <a:latin typeface="Cavolini" panose="03000502040302020204" pitchFamily="66" charset="0"/>
                <a:cs typeface="Cavolini" panose="03000502040302020204" pitchFamily="66" charset="0"/>
              </a:rPr>
              <a:t>OOSH </a:t>
            </a:r>
            <a:r>
              <a:rPr lang="en-US" sz="3200" b="1" dirty="0">
                <a:solidFill>
                  <a:srgbClr val="FF0000"/>
                </a:solidFill>
                <a:latin typeface="Cavolini" panose="03000502040302020204" pitchFamily="66" charset="0"/>
                <a:cs typeface="Cavolini" panose="03000502040302020204" pitchFamily="66" charset="0"/>
              </a:rPr>
              <a:t>Gunnedah </a:t>
            </a:r>
            <a:r>
              <a:rPr lang="en-US" sz="3200" b="1" dirty="0">
                <a:solidFill>
                  <a:srgbClr val="92D050"/>
                </a:solidFill>
                <a:latin typeface="Cavolini" panose="03000502040302020204" pitchFamily="66" charset="0"/>
                <a:cs typeface="Cavolini" panose="03000502040302020204" pitchFamily="66" charset="0"/>
              </a:rPr>
              <a:t>Summer</a:t>
            </a:r>
            <a:r>
              <a:rPr lang="en-US" sz="3200" b="1" dirty="0">
                <a:solidFill>
                  <a:srgbClr val="FF0000"/>
                </a:solidFill>
                <a:latin typeface="Cavolini" panose="03000502040302020204" pitchFamily="66" charset="0"/>
                <a:cs typeface="Cavolini" panose="03000502040302020204" pitchFamily="66" charset="0"/>
              </a:rPr>
              <a:t> Holidays</a:t>
            </a:r>
            <a:endParaRPr lang="en-AU" sz="3200" b="1" dirty="0">
              <a:solidFill>
                <a:srgbClr val="FF0000"/>
              </a:solidFill>
              <a:latin typeface="Cavolini" panose="03000502040302020204" pitchFamily="66" charset="0"/>
              <a:cs typeface="Cavolini" panose="03000502040302020204" pitchFamily="66" charset="0"/>
            </a:endParaRPr>
          </a:p>
        </p:txBody>
      </p:sp>
      <p:sp>
        <p:nvSpPr>
          <p:cNvPr id="28" name="Text Box 3">
            <a:extLst>
              <a:ext uri="{FF2B5EF4-FFF2-40B4-BE49-F238E27FC236}">
                <a16:creationId xmlns:a16="http://schemas.microsoft.com/office/drawing/2014/main" id="{CEE35EF3-DFD1-4524-BFD0-FB7A809A9F71}"/>
              </a:ext>
            </a:extLst>
          </p:cNvPr>
          <p:cNvSpPr txBox="1">
            <a:spLocks noChangeArrowheads="1"/>
          </p:cNvSpPr>
          <p:nvPr/>
        </p:nvSpPr>
        <p:spPr bwMode="auto">
          <a:xfrm>
            <a:off x="3388456" y="4277473"/>
            <a:ext cx="3030017" cy="2381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FF0000"/>
                </a:solidFill>
                <a:effectLst/>
                <a:latin typeface="Calibri" panose="020F0502020204030204" pitchFamily="34" charset="0"/>
              </a:rPr>
              <a:t>EA</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32" name="Text Box 2">
            <a:extLst>
              <a:ext uri="{FF2B5EF4-FFF2-40B4-BE49-F238E27FC236}">
                <a16:creationId xmlns:a16="http://schemas.microsoft.com/office/drawing/2014/main" id="{0BE29E53-524E-DBFE-A6E1-951D687CEFDA}"/>
              </a:ext>
            </a:extLst>
          </p:cNvPr>
          <p:cNvSpPr txBox="1">
            <a:spLocks noChangeArrowheads="1"/>
          </p:cNvSpPr>
          <p:nvPr/>
        </p:nvSpPr>
        <p:spPr bwMode="auto">
          <a:xfrm>
            <a:off x="7418796" y="528541"/>
            <a:ext cx="2213057" cy="4348490"/>
          </a:xfrm>
          <a:prstGeom prst="rect">
            <a:avLst/>
          </a:prstGeom>
          <a:solidFill>
            <a:srgbClr val="FFFFFF"/>
          </a:solidFill>
          <a:ln w="25400" algn="ctr">
            <a:solidFill>
              <a:srgbClr val="92D05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b="1" dirty="0">
                <a:solidFill>
                  <a:srgbClr val="FF0000"/>
                </a:solidFill>
                <a:latin typeface="+mj-lt"/>
              </a:rPr>
              <a:t>THURSDAY 21</a:t>
            </a:r>
            <a:r>
              <a:rPr lang="en-US" altLang="en-US" sz="1200" b="1" baseline="30000" dirty="0">
                <a:solidFill>
                  <a:srgbClr val="FF0000"/>
                </a:solidFill>
                <a:latin typeface="+mj-lt"/>
              </a:rPr>
              <a:t>st</a:t>
            </a:r>
            <a:r>
              <a:rPr lang="en-US" altLang="en-US" sz="1200" b="1" dirty="0">
                <a:solidFill>
                  <a:srgbClr val="FF0000"/>
                </a:solidFill>
                <a:latin typeface="+mj-lt"/>
              </a:rPr>
              <a:t> December</a:t>
            </a:r>
            <a:endParaRPr kumimoji="0" lang="en-US" altLang="en-US" sz="1200" b="1" i="0" u="none" strike="noStrike" cap="none" normalizeH="0" baseline="0" dirty="0">
              <a:ln>
                <a:noFill/>
              </a:ln>
              <a:solidFill>
                <a:srgbClr val="FF0000"/>
              </a:solidFill>
              <a:effectLst/>
              <a:latin typeface="+mj-lt"/>
            </a:endParaRPr>
          </a:p>
          <a:p>
            <a:pPr lvl="0" algn="ctr" eaLnBrk="0" fontAlgn="base" hangingPunct="0">
              <a:spcBef>
                <a:spcPct val="0"/>
              </a:spcBef>
              <a:spcAft>
                <a:spcPct val="0"/>
              </a:spcAft>
            </a:pPr>
            <a:r>
              <a:rPr lang="en-US" altLang="en-US" sz="1200" dirty="0">
                <a:solidFill>
                  <a:srgbClr val="FF0000"/>
                </a:solidFill>
                <a:latin typeface="+mj-lt"/>
              </a:rPr>
              <a:t>Early Bird $75 Normal $80</a:t>
            </a:r>
            <a:br>
              <a:rPr lang="en-US" altLang="en-US" sz="1200" dirty="0">
                <a:solidFill>
                  <a:srgbClr val="FF0000"/>
                </a:solidFill>
                <a:latin typeface="+mj-lt"/>
              </a:rPr>
            </a:br>
            <a:br>
              <a:rPr lang="en-US" altLang="en-US" sz="1200" dirty="0">
                <a:solidFill>
                  <a:srgbClr val="FF0000"/>
                </a:solidFill>
                <a:latin typeface="+mj-lt"/>
              </a:rPr>
            </a:br>
            <a:r>
              <a:rPr lang="en-US" altLang="en-US" sz="1200" b="1" dirty="0">
                <a:solidFill>
                  <a:srgbClr val="FF0000"/>
                </a:solidFill>
                <a:latin typeface="+mj-lt"/>
              </a:rPr>
              <a:t>Let’s celebrate everything Christmas!</a:t>
            </a:r>
            <a:br>
              <a:rPr lang="en-US" altLang="en-US" sz="1200" dirty="0">
                <a:solidFill>
                  <a:schemeClr val="accent2">
                    <a:lumMod val="75000"/>
                  </a:schemeClr>
                </a:solidFill>
                <a:latin typeface="+mj-lt"/>
              </a:rPr>
            </a:br>
            <a:br>
              <a:rPr lang="en-US" altLang="en-US" sz="1200" dirty="0">
                <a:solidFill>
                  <a:schemeClr val="accent2">
                    <a:lumMod val="75000"/>
                  </a:schemeClr>
                </a:solidFill>
                <a:latin typeface="+mj-lt"/>
              </a:rPr>
            </a:br>
            <a:r>
              <a:rPr lang="en-US" altLang="en-US" sz="1200" dirty="0">
                <a:solidFill>
                  <a:srgbClr val="92D050"/>
                </a:solidFill>
                <a:latin typeface="+mj-lt"/>
              </a:rPr>
              <a:t>Today we explore everything Christmas, from lunch, to dessert, to craft, present making and a game of snatch Santa! </a:t>
            </a:r>
          </a:p>
          <a:p>
            <a:pPr lvl="0" algn="ctr" eaLnBrk="0" fontAlgn="base" hangingPunct="0">
              <a:spcBef>
                <a:spcPct val="0"/>
              </a:spcBef>
              <a:spcAft>
                <a:spcPct val="0"/>
              </a:spcAft>
            </a:pPr>
            <a:endParaRPr lang="en-US" altLang="en-US" sz="1200" dirty="0">
              <a:solidFill>
                <a:srgbClr val="92D050"/>
              </a:solidFill>
              <a:latin typeface="+mj-lt"/>
            </a:endParaRPr>
          </a:p>
          <a:p>
            <a:pPr lvl="0" algn="ctr" eaLnBrk="0" fontAlgn="base" hangingPunct="0">
              <a:spcBef>
                <a:spcPct val="0"/>
              </a:spcBef>
              <a:spcAft>
                <a:spcPct val="0"/>
              </a:spcAft>
            </a:pPr>
            <a:endParaRPr lang="en-US" altLang="en-US" sz="1200" dirty="0">
              <a:solidFill>
                <a:schemeClr val="accent2">
                  <a:lumMod val="75000"/>
                </a:schemeClr>
              </a:solidFill>
              <a:latin typeface="+mj-lt"/>
            </a:endParaRPr>
          </a:p>
          <a:p>
            <a:pPr lvl="0" algn="ctr" eaLnBrk="0" fontAlgn="base" hangingPunct="0">
              <a:spcBef>
                <a:spcPct val="0"/>
              </a:spcBef>
              <a:spcAft>
                <a:spcPct val="0"/>
              </a:spcAft>
            </a:pPr>
            <a:endParaRPr lang="en-US" altLang="en-US" sz="1200" dirty="0">
              <a:solidFill>
                <a:schemeClr val="accent2">
                  <a:lumMod val="75000"/>
                </a:schemeClr>
              </a:solidFill>
              <a:latin typeface="+mj-lt"/>
            </a:endParaRPr>
          </a:p>
          <a:p>
            <a:pPr lvl="0" algn="ctr" eaLnBrk="0" fontAlgn="base" hangingPunct="0">
              <a:spcBef>
                <a:spcPct val="0"/>
              </a:spcBef>
              <a:spcAft>
                <a:spcPct val="0"/>
              </a:spcAft>
            </a:pPr>
            <a:r>
              <a:rPr lang="en-US" altLang="en-US" sz="1200" dirty="0">
                <a:solidFill>
                  <a:schemeClr val="accent2">
                    <a:lumMod val="75000"/>
                  </a:schemeClr>
                </a:solidFill>
                <a:latin typeface="+mj-lt"/>
              </a:rPr>
              <a:t>Christmas lunch: Ham and salads</a:t>
            </a:r>
          </a:p>
          <a:p>
            <a:pPr lvl="0" algn="ctr" eaLnBrk="0" fontAlgn="base" hangingPunct="0">
              <a:spcBef>
                <a:spcPct val="0"/>
              </a:spcBef>
              <a:spcAft>
                <a:spcPct val="0"/>
              </a:spcAft>
            </a:pPr>
            <a:r>
              <a:rPr lang="en-US" altLang="en-US" sz="1200" dirty="0">
                <a:solidFill>
                  <a:schemeClr val="accent2">
                    <a:lumMod val="75000"/>
                  </a:schemeClr>
                </a:solidFill>
                <a:latin typeface="+mj-lt"/>
              </a:rPr>
              <a:t>Dessert: Fruit cake and custard</a:t>
            </a:r>
          </a:p>
          <a:p>
            <a:pPr lvl="0" algn="ctr" eaLnBrk="0" fontAlgn="base" hangingPunct="0">
              <a:spcBef>
                <a:spcPct val="0"/>
              </a:spcBef>
              <a:spcAft>
                <a:spcPct val="0"/>
              </a:spcAft>
            </a:pPr>
            <a:r>
              <a:rPr lang="en-US" altLang="en-US" sz="1200" dirty="0">
                <a:solidFill>
                  <a:schemeClr val="accent2">
                    <a:lumMod val="75000"/>
                  </a:schemeClr>
                </a:solidFill>
                <a:latin typeface="+mj-lt"/>
              </a:rPr>
              <a:t>Craft: Scratch baubles</a:t>
            </a:r>
          </a:p>
          <a:p>
            <a:pPr lvl="0" algn="ctr" eaLnBrk="0" fontAlgn="base" hangingPunct="0">
              <a:spcBef>
                <a:spcPct val="0"/>
              </a:spcBef>
              <a:spcAft>
                <a:spcPct val="0"/>
              </a:spcAft>
            </a:pPr>
            <a:r>
              <a:rPr lang="en-US" altLang="en-US" sz="1200" dirty="0">
                <a:solidFill>
                  <a:schemeClr val="accent2">
                    <a:lumMod val="75000"/>
                  </a:schemeClr>
                </a:solidFill>
                <a:latin typeface="+mj-lt"/>
              </a:rPr>
              <a:t>Christmas tree wooden ornaments</a:t>
            </a:r>
          </a:p>
          <a:p>
            <a:pPr lvl="0" algn="ctr" eaLnBrk="0" fontAlgn="base" hangingPunct="0">
              <a:spcBef>
                <a:spcPct val="0"/>
              </a:spcBef>
              <a:spcAft>
                <a:spcPct val="0"/>
              </a:spcAft>
            </a:pPr>
            <a:r>
              <a:rPr lang="en-US" altLang="en-US" sz="1200" dirty="0">
                <a:solidFill>
                  <a:schemeClr val="accent2">
                    <a:lumMod val="75000"/>
                  </a:schemeClr>
                </a:solidFill>
                <a:latin typeface="+mj-lt"/>
              </a:rPr>
              <a:t>Wooden baubles</a:t>
            </a:r>
          </a:p>
          <a:p>
            <a:pPr lvl="0" algn="ctr" eaLnBrk="0" fontAlgn="base" hangingPunct="0">
              <a:spcBef>
                <a:spcPct val="0"/>
              </a:spcBef>
              <a:spcAft>
                <a:spcPct val="0"/>
              </a:spcAft>
            </a:pPr>
            <a:r>
              <a:rPr lang="en-US" altLang="en-US" sz="1200" dirty="0">
                <a:solidFill>
                  <a:schemeClr val="accent2">
                    <a:lumMod val="75000"/>
                  </a:schemeClr>
                </a:solidFill>
                <a:latin typeface="+mj-lt"/>
              </a:rPr>
              <a:t>Paper plate Santa’s</a:t>
            </a:r>
          </a:p>
          <a:p>
            <a:pPr lvl="0" algn="ctr" eaLnBrk="0" fontAlgn="base" hangingPunct="0">
              <a:spcBef>
                <a:spcPct val="0"/>
              </a:spcBef>
              <a:spcAft>
                <a:spcPct val="0"/>
              </a:spcAft>
            </a:pPr>
            <a:r>
              <a:rPr lang="en-US" altLang="en-US" sz="1200" dirty="0">
                <a:solidFill>
                  <a:schemeClr val="accent2">
                    <a:lumMod val="75000"/>
                  </a:schemeClr>
                </a:solidFill>
                <a:latin typeface="+mj-lt"/>
              </a:rPr>
              <a:t>And so much more </a:t>
            </a:r>
          </a:p>
          <a:p>
            <a:pPr lvl="0" algn="ctr" eaLnBrk="0" fontAlgn="base" hangingPunct="0">
              <a:spcBef>
                <a:spcPct val="0"/>
              </a:spcBef>
              <a:spcAft>
                <a:spcPct val="0"/>
              </a:spcAft>
            </a:pPr>
            <a:endParaRPr lang="en-US" altLang="en-US" sz="1200" dirty="0">
              <a:solidFill>
                <a:schemeClr val="accent2">
                  <a:lumMod val="75000"/>
                </a:schemeClr>
              </a:solidFill>
              <a:latin typeface="+mj-lt"/>
            </a:endParaRPr>
          </a:p>
          <a:p>
            <a:pPr lvl="0" algn="ctr" eaLnBrk="0" fontAlgn="base" hangingPunct="0">
              <a:spcBef>
                <a:spcPct val="0"/>
              </a:spcBef>
              <a:spcAft>
                <a:spcPct val="0"/>
              </a:spcAft>
            </a:pPr>
            <a:endParaRPr lang="en-US" altLang="en-US" sz="1200" dirty="0">
              <a:solidFill>
                <a:schemeClr val="accent2">
                  <a:lumMod val="75000"/>
                </a:schemeClr>
              </a:solidFill>
              <a:latin typeface="+mj-lt"/>
            </a:endParaRPr>
          </a:p>
        </p:txBody>
      </p:sp>
      <p:sp>
        <p:nvSpPr>
          <p:cNvPr id="43" name="Text Box 2">
            <a:extLst>
              <a:ext uri="{FF2B5EF4-FFF2-40B4-BE49-F238E27FC236}">
                <a16:creationId xmlns:a16="http://schemas.microsoft.com/office/drawing/2014/main" id="{0BBDB587-526E-9213-886E-D4EC4E6605CB}"/>
              </a:ext>
            </a:extLst>
          </p:cNvPr>
          <p:cNvSpPr txBox="1">
            <a:spLocks noChangeArrowheads="1"/>
          </p:cNvSpPr>
          <p:nvPr/>
        </p:nvSpPr>
        <p:spPr bwMode="auto">
          <a:xfrm>
            <a:off x="9892300" y="519843"/>
            <a:ext cx="2091610" cy="4281669"/>
          </a:xfrm>
          <a:prstGeom prst="rect">
            <a:avLst/>
          </a:prstGeom>
          <a:ln w="28575">
            <a:solidFill>
              <a:srgbClr val="FF0000"/>
            </a:solidFill>
            <a:headEnd/>
            <a:tailEnd/>
          </a:ln>
        </p:spPr>
        <p:style>
          <a:lnRef idx="2">
            <a:schemeClr val="accent4"/>
          </a:lnRef>
          <a:fillRef idx="1">
            <a:schemeClr val="lt1"/>
          </a:fillRef>
          <a:effectRef idx="0">
            <a:schemeClr val="accent4"/>
          </a:effectRef>
          <a:fontRef idx="minor">
            <a:schemeClr val="dk1"/>
          </a:fontRef>
        </p:style>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92D050"/>
                </a:solidFill>
                <a:effectLst/>
                <a:latin typeface="+mj-lt"/>
              </a:rPr>
              <a:t>FRIDAY </a:t>
            </a:r>
            <a:r>
              <a:rPr lang="en-US" altLang="en-US" sz="1200" b="1" dirty="0">
                <a:solidFill>
                  <a:srgbClr val="92D050"/>
                </a:solidFill>
                <a:latin typeface="+mj-lt"/>
              </a:rPr>
              <a:t>22</a:t>
            </a:r>
            <a:r>
              <a:rPr lang="en-US" altLang="en-US" sz="1200" b="1" baseline="30000" dirty="0">
                <a:solidFill>
                  <a:srgbClr val="92D050"/>
                </a:solidFill>
                <a:latin typeface="+mj-lt"/>
              </a:rPr>
              <a:t>nd</a:t>
            </a:r>
            <a:r>
              <a:rPr lang="en-US" altLang="en-US" sz="1200" b="1" dirty="0">
                <a:solidFill>
                  <a:srgbClr val="92D050"/>
                </a:solidFill>
                <a:latin typeface="+mj-lt"/>
              </a:rPr>
              <a:t> December</a:t>
            </a:r>
            <a:endParaRPr kumimoji="0" lang="en-US" altLang="en-US" sz="1200" b="1" i="0" u="none" strike="noStrike" cap="none" normalizeH="0" baseline="0" dirty="0">
              <a:ln>
                <a:noFill/>
              </a:ln>
              <a:solidFill>
                <a:srgbClr val="92D050"/>
              </a:solidFill>
              <a:effectLst/>
              <a:latin typeface="+mj-lt"/>
            </a:endParaRPr>
          </a:p>
          <a:p>
            <a:pPr lvl="0" algn="ctr" eaLnBrk="0" fontAlgn="base" hangingPunct="0">
              <a:spcBef>
                <a:spcPct val="0"/>
              </a:spcBef>
              <a:spcAft>
                <a:spcPct val="0"/>
              </a:spcAft>
            </a:pPr>
            <a:endParaRPr lang="en-US" altLang="en-US" sz="1200" dirty="0">
              <a:solidFill>
                <a:srgbClr val="92D050"/>
              </a:solidFill>
              <a:latin typeface="+mj-lt"/>
            </a:endParaRPr>
          </a:p>
          <a:p>
            <a:pPr lvl="0" algn="ctr" eaLnBrk="0" fontAlgn="base" hangingPunct="0">
              <a:spcBef>
                <a:spcPct val="0"/>
              </a:spcBef>
              <a:spcAft>
                <a:spcPct val="0"/>
              </a:spcAft>
            </a:pPr>
            <a:r>
              <a:rPr lang="en-US" altLang="en-US" sz="1600" b="1" dirty="0">
                <a:solidFill>
                  <a:srgbClr val="92D050"/>
                </a:solidFill>
                <a:latin typeface="+mj-lt"/>
              </a:rPr>
              <a:t>SERVICE CLOSED</a:t>
            </a:r>
          </a:p>
          <a:p>
            <a:pPr lvl="0" algn="ctr" eaLnBrk="0" fontAlgn="base" hangingPunct="0">
              <a:spcBef>
                <a:spcPct val="0"/>
              </a:spcBef>
              <a:spcAft>
                <a:spcPct val="0"/>
              </a:spcAft>
            </a:pPr>
            <a:endParaRPr lang="en-US" altLang="en-US" sz="1200" dirty="0">
              <a:solidFill>
                <a:srgbClr val="92D050"/>
              </a:solidFill>
              <a:latin typeface="+mj-lt"/>
            </a:endParaRPr>
          </a:p>
          <a:p>
            <a:pPr lvl="0" algn="ctr" eaLnBrk="0" fontAlgn="base" hangingPunct="0">
              <a:spcBef>
                <a:spcPct val="0"/>
              </a:spcBef>
              <a:spcAft>
                <a:spcPct val="0"/>
              </a:spcAft>
            </a:pPr>
            <a:r>
              <a:rPr lang="en-US" altLang="en-US" sz="1400" b="1" dirty="0">
                <a:solidFill>
                  <a:srgbClr val="92D050"/>
                </a:solidFill>
                <a:latin typeface="+mj-lt"/>
              </a:rPr>
              <a:t>OOSH Staff would like to wish all our families a MERRY CHRISTMAS </a:t>
            </a:r>
          </a:p>
          <a:p>
            <a:pPr eaLnBrk="0" fontAlgn="base" hangingPunct="0">
              <a:spcBef>
                <a:spcPct val="0"/>
              </a:spcBef>
              <a:spcAft>
                <a:spcPct val="0"/>
              </a:spcAft>
            </a:pPr>
            <a:endParaRPr lang="en-US" altLang="en-US" sz="1050" dirty="0">
              <a:solidFill>
                <a:srgbClr val="000000"/>
              </a:solidFill>
              <a:latin typeface="Calibri" panose="020F0502020204030204" pitchFamily="34" charset="0"/>
            </a:endParaRPr>
          </a:p>
          <a:p>
            <a:pPr eaLnBrk="0" fontAlgn="base" hangingPunct="0">
              <a:spcBef>
                <a:spcPct val="0"/>
              </a:spcBef>
              <a:spcAft>
                <a:spcPct val="0"/>
              </a:spcAft>
            </a:pPr>
            <a:r>
              <a:rPr lang="en-US" altLang="en-US" sz="1200" dirty="0">
                <a:solidFill>
                  <a:srgbClr val="000000"/>
                </a:solidFill>
                <a:latin typeface="Calibri" panose="020F0502020204030204" pitchFamily="34" charset="0"/>
              </a:rPr>
              <a:t>                                        </a:t>
            </a:r>
            <a:r>
              <a:rPr kumimoji="0" lang="en-US" altLang="en-US" sz="1800" i="0" u="none" strike="noStrike" cap="none" normalizeH="0" baseline="0" dirty="0">
                <a:ln>
                  <a:noFill/>
                </a:ln>
                <a:effectLst/>
                <a:latin typeface="Calibri" panose="020F0502020204030204" pitchFamily="34" charset="0"/>
              </a:rPr>
              <a:t> </a:t>
            </a:r>
          </a:p>
        </p:txBody>
      </p:sp>
      <p:sp>
        <p:nvSpPr>
          <p:cNvPr id="48" name="Text Box 2">
            <a:extLst>
              <a:ext uri="{FF2B5EF4-FFF2-40B4-BE49-F238E27FC236}">
                <a16:creationId xmlns:a16="http://schemas.microsoft.com/office/drawing/2014/main" id="{FAD58292-A695-8FDE-E0A9-043AC4914DC3}"/>
              </a:ext>
            </a:extLst>
          </p:cNvPr>
          <p:cNvSpPr txBox="1">
            <a:spLocks noChangeArrowheads="1"/>
          </p:cNvSpPr>
          <p:nvPr/>
        </p:nvSpPr>
        <p:spPr bwMode="auto">
          <a:xfrm>
            <a:off x="2523135" y="540006"/>
            <a:ext cx="2199365" cy="4366610"/>
          </a:xfrm>
          <a:prstGeom prst="rect">
            <a:avLst/>
          </a:prstGeom>
          <a:solidFill>
            <a:srgbClr val="FFFFFF"/>
          </a:solidFill>
          <a:ln w="25400" algn="ctr">
            <a:solidFill>
              <a:srgbClr val="92D05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100" b="1" dirty="0">
                <a:solidFill>
                  <a:srgbClr val="FF0000"/>
                </a:solidFill>
                <a:latin typeface="+mj-lt"/>
              </a:rPr>
              <a:t>TUESDAY 19</a:t>
            </a:r>
            <a:r>
              <a:rPr lang="en-US" altLang="en-US" sz="1100" b="1" baseline="30000" dirty="0">
                <a:solidFill>
                  <a:srgbClr val="FF0000"/>
                </a:solidFill>
                <a:latin typeface="+mj-lt"/>
              </a:rPr>
              <a:t>th</a:t>
            </a:r>
            <a:r>
              <a:rPr lang="en-US" altLang="en-US" sz="1100" b="1" dirty="0">
                <a:solidFill>
                  <a:srgbClr val="FF0000"/>
                </a:solidFill>
                <a:latin typeface="+mj-lt"/>
              </a:rPr>
              <a:t> December</a:t>
            </a:r>
            <a:endParaRPr kumimoji="0" lang="en-US" altLang="en-US" sz="1100" b="1" i="0" u="none" strike="noStrike" cap="none" normalizeH="0" baseline="0" dirty="0">
              <a:ln>
                <a:noFill/>
              </a:ln>
              <a:solidFill>
                <a:srgbClr val="FF0000"/>
              </a:solidFill>
              <a:effectLst/>
              <a:latin typeface="+mj-lt"/>
            </a:endParaRPr>
          </a:p>
          <a:p>
            <a:pPr algn="ctr"/>
            <a:r>
              <a:rPr kumimoji="0" lang="en-US" altLang="en-US" sz="1200" cap="none" normalizeH="0" baseline="0" dirty="0">
                <a:ln>
                  <a:noFill/>
                </a:ln>
                <a:solidFill>
                  <a:srgbClr val="FF0000"/>
                </a:solidFill>
                <a:latin typeface="+mj-lt"/>
                <a:cs typeface="Calibri Light" panose="020F0302020204030204" pitchFamily="34" charset="0"/>
              </a:rPr>
              <a:t>Early Bird $80 Normal $85</a:t>
            </a:r>
            <a:br>
              <a:rPr kumimoji="0" lang="en-US" altLang="en-US" sz="1200" cap="none" normalizeH="0" baseline="0" dirty="0">
                <a:ln>
                  <a:noFill/>
                </a:ln>
                <a:solidFill>
                  <a:srgbClr val="FF0000"/>
                </a:solidFill>
                <a:latin typeface="+mj-lt"/>
                <a:cs typeface="Calibri Light" panose="020F0302020204030204" pitchFamily="34" charset="0"/>
              </a:rPr>
            </a:br>
            <a:br>
              <a:rPr kumimoji="0" lang="en-US" altLang="en-US" sz="1200" cap="none" normalizeH="0" baseline="0" dirty="0">
                <a:ln>
                  <a:noFill/>
                </a:ln>
                <a:solidFill>
                  <a:srgbClr val="FF0000"/>
                </a:solidFill>
                <a:latin typeface="+mj-lt"/>
                <a:cs typeface="Calibri Light" panose="020F0302020204030204" pitchFamily="34" charset="0"/>
              </a:rPr>
            </a:br>
            <a:r>
              <a:rPr kumimoji="0" lang="en-US" altLang="en-US" sz="1200" b="1" cap="none" normalizeH="0" baseline="0" dirty="0">
                <a:ln>
                  <a:noFill/>
                </a:ln>
                <a:solidFill>
                  <a:srgbClr val="FF0000"/>
                </a:solidFill>
                <a:latin typeface="+mj-lt"/>
                <a:cs typeface="Calibri Light" panose="020F0302020204030204" pitchFamily="34" charset="0"/>
              </a:rPr>
              <a:t>Jewelry making day! </a:t>
            </a:r>
            <a:br>
              <a:rPr kumimoji="0" lang="en-US" altLang="en-US" sz="1200" b="1" cap="none" normalizeH="0" baseline="0" dirty="0">
                <a:ln>
                  <a:noFill/>
                </a:ln>
                <a:solidFill>
                  <a:srgbClr val="FF0000"/>
                </a:solidFill>
                <a:latin typeface="+mj-lt"/>
                <a:cs typeface="Calibri Light" panose="020F0302020204030204" pitchFamily="34" charset="0"/>
              </a:rPr>
            </a:br>
            <a:br>
              <a:rPr kumimoji="0" lang="en-US" altLang="en-US" sz="1200" b="1" cap="none" normalizeH="0" baseline="0" dirty="0">
                <a:ln>
                  <a:noFill/>
                </a:ln>
                <a:solidFill>
                  <a:srgbClr val="FF0000"/>
                </a:solidFill>
                <a:latin typeface="+mj-lt"/>
                <a:cs typeface="Calibri Light" panose="020F0302020204030204" pitchFamily="34" charset="0"/>
              </a:rPr>
            </a:br>
            <a:endParaRPr lang="en-US" altLang="en-US" sz="1100" dirty="0"/>
          </a:p>
          <a:p>
            <a:pPr marL="171450" indent="-171450" eaLnBrk="0" fontAlgn="base" hangingPunct="0">
              <a:spcBef>
                <a:spcPct val="0"/>
              </a:spcBef>
              <a:spcAft>
                <a:spcPct val="0"/>
              </a:spcAft>
              <a:buFontTx/>
              <a:buChar char="-"/>
            </a:pPr>
            <a:r>
              <a:rPr lang="en-US" altLang="en-US" sz="1200" b="0" i="0" u="none" strike="noStrike" dirty="0">
                <a:solidFill>
                  <a:srgbClr val="92D050"/>
                </a:solidFill>
                <a:effectLst/>
                <a:latin typeface="YACgEX8C5Gg 0"/>
              </a:rPr>
              <a:t>Let's get our creative caps on and make our own jewelry. </a:t>
            </a:r>
          </a:p>
          <a:p>
            <a:pPr marL="171450" indent="-171450" eaLnBrk="0" fontAlgn="base" hangingPunct="0">
              <a:spcBef>
                <a:spcPct val="0"/>
              </a:spcBef>
              <a:spcAft>
                <a:spcPct val="0"/>
              </a:spcAft>
              <a:buFontTx/>
              <a:buChar char="-"/>
            </a:pPr>
            <a:endParaRPr lang="en-US" altLang="en-US" sz="1200" dirty="0">
              <a:solidFill>
                <a:srgbClr val="232253"/>
              </a:solidFill>
              <a:latin typeface="YACgEX8C5Gg 0"/>
            </a:endParaRPr>
          </a:p>
          <a:p>
            <a:pPr algn="ctr" eaLnBrk="0" fontAlgn="base" hangingPunct="0">
              <a:spcBef>
                <a:spcPct val="0"/>
              </a:spcBef>
              <a:spcAft>
                <a:spcPct val="0"/>
              </a:spcAft>
            </a:pPr>
            <a:r>
              <a:rPr lang="en-US" altLang="en-US" sz="1200" dirty="0">
                <a:solidFill>
                  <a:srgbClr val="232253"/>
                </a:solidFill>
                <a:latin typeface="YACgEX8C5Gg 0"/>
              </a:rPr>
              <a:t>   </a:t>
            </a:r>
            <a:r>
              <a:rPr lang="en-US" altLang="en-US" sz="1200" b="0" i="0" u="none" strike="noStrike" dirty="0">
                <a:solidFill>
                  <a:srgbClr val="00B0F0"/>
                </a:solidFill>
                <a:effectLst/>
              </a:rPr>
              <a:t>Let's create: </a:t>
            </a:r>
          </a:p>
          <a:p>
            <a:pPr marL="171450" indent="-171450" algn="ctr" eaLnBrk="0" fontAlgn="base" hangingPunct="0">
              <a:spcBef>
                <a:spcPct val="0"/>
              </a:spcBef>
              <a:spcAft>
                <a:spcPct val="0"/>
              </a:spcAft>
              <a:buFontTx/>
              <a:buChar char="-"/>
            </a:pPr>
            <a:r>
              <a:rPr lang="en-US" altLang="en-US" sz="1200" dirty="0">
                <a:solidFill>
                  <a:srgbClr val="00B0F0"/>
                </a:solidFill>
              </a:rPr>
              <a:t>Necklaces</a:t>
            </a:r>
          </a:p>
          <a:p>
            <a:pPr marL="171450" indent="-171450" algn="ctr" eaLnBrk="0" fontAlgn="base" hangingPunct="0">
              <a:spcBef>
                <a:spcPct val="0"/>
              </a:spcBef>
              <a:spcAft>
                <a:spcPct val="0"/>
              </a:spcAft>
              <a:buFontTx/>
              <a:buChar char="-"/>
            </a:pPr>
            <a:r>
              <a:rPr lang="en-US" altLang="en-US" sz="1200" b="0" i="0" u="none" strike="noStrike" dirty="0">
                <a:solidFill>
                  <a:srgbClr val="00B0F0"/>
                </a:solidFill>
                <a:effectLst/>
              </a:rPr>
              <a:t>Bracelets</a:t>
            </a:r>
          </a:p>
          <a:p>
            <a:pPr marL="171450" indent="-171450" algn="ctr" eaLnBrk="0" fontAlgn="base" hangingPunct="0">
              <a:spcBef>
                <a:spcPct val="0"/>
              </a:spcBef>
              <a:spcAft>
                <a:spcPct val="0"/>
              </a:spcAft>
              <a:buFontTx/>
              <a:buChar char="-"/>
            </a:pPr>
            <a:r>
              <a:rPr lang="en-US" altLang="en-US" sz="1200" dirty="0">
                <a:solidFill>
                  <a:srgbClr val="00B0F0"/>
                </a:solidFill>
              </a:rPr>
              <a:t>Earrings</a:t>
            </a:r>
          </a:p>
          <a:p>
            <a:pPr eaLnBrk="0" fontAlgn="base" hangingPunct="0">
              <a:spcBef>
                <a:spcPct val="0"/>
              </a:spcBef>
              <a:spcAft>
                <a:spcPct val="0"/>
              </a:spcAft>
            </a:pPr>
            <a:endParaRPr lang="en-US" altLang="en-US" sz="1200" b="0" i="0" u="none" strike="noStrike" dirty="0">
              <a:solidFill>
                <a:srgbClr val="00B0F0"/>
              </a:solidFill>
              <a:effectLst/>
              <a:latin typeface="YACgEX8C5Gg 0"/>
            </a:endParaRPr>
          </a:p>
          <a:p>
            <a:pPr algn="ctr" eaLnBrk="0" fontAlgn="base" hangingPunct="0">
              <a:spcBef>
                <a:spcPct val="0"/>
              </a:spcBef>
              <a:spcAft>
                <a:spcPct val="0"/>
              </a:spcAft>
            </a:pPr>
            <a:r>
              <a:rPr lang="en-US" altLang="en-US" sz="1200" dirty="0"/>
              <a:t>Join us for sensory activities throughout the day, including:</a:t>
            </a:r>
          </a:p>
          <a:p>
            <a:pPr algn="ctr" eaLnBrk="0" fontAlgn="base" hangingPunct="0">
              <a:spcBef>
                <a:spcPct val="0"/>
              </a:spcBef>
              <a:spcAft>
                <a:spcPct val="0"/>
              </a:spcAft>
            </a:pPr>
            <a:r>
              <a:rPr lang="en-US" altLang="en-US" sz="1200" dirty="0"/>
              <a:t>Playdough</a:t>
            </a:r>
          </a:p>
          <a:p>
            <a:pPr algn="ctr" eaLnBrk="0" fontAlgn="base" hangingPunct="0">
              <a:spcBef>
                <a:spcPct val="0"/>
              </a:spcBef>
              <a:spcAft>
                <a:spcPct val="0"/>
              </a:spcAft>
            </a:pPr>
            <a:r>
              <a:rPr lang="en-US" altLang="en-US" sz="1200" dirty="0"/>
              <a:t>Make your own slime </a:t>
            </a:r>
          </a:p>
          <a:p>
            <a:pPr algn="ctr" eaLnBrk="0" fontAlgn="base" hangingPunct="0">
              <a:spcBef>
                <a:spcPct val="0"/>
              </a:spcBef>
              <a:spcAft>
                <a:spcPct val="0"/>
              </a:spcAft>
            </a:pPr>
            <a:r>
              <a:rPr lang="en-US" altLang="en-US" sz="1200" dirty="0"/>
              <a:t>Goop</a:t>
            </a:r>
          </a:p>
          <a:p>
            <a:pPr algn="ctr" eaLnBrk="0" fontAlgn="base" hangingPunct="0">
              <a:spcBef>
                <a:spcPct val="0"/>
              </a:spcBef>
              <a:spcAft>
                <a:spcPct val="0"/>
              </a:spcAft>
            </a:pPr>
            <a:r>
              <a:rPr lang="en-US" altLang="en-US" sz="1200" dirty="0"/>
              <a:t>Coloured spaghetti </a:t>
            </a:r>
          </a:p>
          <a:p>
            <a:pPr algn="ctr" eaLnBrk="0" fontAlgn="base" hangingPunct="0">
              <a:spcBef>
                <a:spcPct val="0"/>
              </a:spcBef>
              <a:spcAft>
                <a:spcPct val="0"/>
              </a:spcAft>
            </a:pPr>
            <a:r>
              <a:rPr lang="en-US" altLang="en-US" sz="1200" dirty="0"/>
              <a:t>Hand painting </a:t>
            </a:r>
          </a:p>
          <a:p>
            <a:pPr algn="ctr" eaLnBrk="0" fontAlgn="base" hangingPunct="0">
              <a:spcBef>
                <a:spcPct val="0"/>
              </a:spcBef>
              <a:spcAft>
                <a:spcPct val="0"/>
              </a:spcAft>
            </a:pPr>
            <a:r>
              <a:rPr lang="en-US" altLang="en-US" sz="1200"/>
              <a:t>Coloured sand </a:t>
            </a:r>
            <a:endParaRPr lang="en-US" altLang="en-US" sz="1200" dirty="0"/>
          </a:p>
          <a:p>
            <a:pPr algn="ctr" eaLnBrk="0" fontAlgn="base" hangingPunct="0">
              <a:spcBef>
                <a:spcPct val="0"/>
              </a:spcBef>
              <a:spcAft>
                <a:spcPct val="0"/>
              </a:spcAft>
            </a:pPr>
            <a:r>
              <a:rPr lang="en-US" altLang="en-US" sz="1200" dirty="0"/>
              <a:t> </a:t>
            </a:r>
          </a:p>
          <a:p>
            <a:pPr eaLnBrk="0" fontAlgn="base" hangingPunct="0">
              <a:spcBef>
                <a:spcPct val="0"/>
              </a:spcBef>
              <a:spcAft>
                <a:spcPct val="0"/>
              </a:spcAft>
            </a:pP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b="1" dirty="0">
                <a:latin typeface="Calibri" panose="020F0502020204030204" pitchFamily="34" charset="0"/>
              </a:rPr>
              <a:t> </a:t>
            </a:r>
          </a:p>
        </p:txBody>
      </p:sp>
      <p:sp>
        <p:nvSpPr>
          <p:cNvPr id="49" name="Text Box 2">
            <a:extLst>
              <a:ext uri="{FF2B5EF4-FFF2-40B4-BE49-F238E27FC236}">
                <a16:creationId xmlns:a16="http://schemas.microsoft.com/office/drawing/2014/main" id="{BCBD5F3E-983F-AF3A-EA34-AE0113377BB2}"/>
              </a:ext>
            </a:extLst>
          </p:cNvPr>
          <p:cNvSpPr txBox="1">
            <a:spLocks noChangeArrowheads="1"/>
          </p:cNvSpPr>
          <p:nvPr/>
        </p:nvSpPr>
        <p:spPr bwMode="auto">
          <a:xfrm>
            <a:off x="132561" y="537240"/>
            <a:ext cx="2148062" cy="4331093"/>
          </a:xfrm>
          <a:prstGeom prst="rect">
            <a:avLst/>
          </a:prstGeom>
          <a:solidFill>
            <a:srgbClr val="FFFFFF"/>
          </a:solidFill>
          <a:ln w="25400"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b="1" dirty="0">
                <a:solidFill>
                  <a:srgbClr val="92D050"/>
                </a:solidFill>
                <a:latin typeface="+mj-lt"/>
              </a:rPr>
              <a:t>MONDAY 18</a:t>
            </a:r>
            <a:r>
              <a:rPr lang="en-US" altLang="en-US" sz="1200" b="1" baseline="30000" dirty="0">
                <a:solidFill>
                  <a:srgbClr val="92D050"/>
                </a:solidFill>
                <a:latin typeface="+mj-lt"/>
              </a:rPr>
              <a:t>th</a:t>
            </a:r>
            <a:r>
              <a:rPr lang="en-US" altLang="en-US" sz="1200" b="1" dirty="0">
                <a:solidFill>
                  <a:srgbClr val="92D050"/>
                </a:solidFill>
                <a:latin typeface="+mj-lt"/>
              </a:rPr>
              <a:t> December</a:t>
            </a:r>
            <a:endParaRPr kumimoji="0" lang="en-US" altLang="en-US" sz="1200" b="1" i="0" u="none" strike="noStrike" cap="none" normalizeH="0" baseline="0" dirty="0">
              <a:ln>
                <a:noFill/>
              </a:ln>
              <a:solidFill>
                <a:srgbClr val="92D050"/>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92D050"/>
                </a:solidFill>
                <a:latin typeface="+mj-lt"/>
              </a:rPr>
              <a:t>Early Bird $65 Normal $70</a:t>
            </a:r>
            <a:br>
              <a:rPr lang="en-US" altLang="en-US" sz="1200" dirty="0">
                <a:solidFill>
                  <a:srgbClr val="92D050"/>
                </a:solidFill>
                <a:latin typeface="+mj-lt"/>
              </a:rPr>
            </a:br>
            <a:endParaRPr lang="en-US" altLang="en-US" sz="1200" dirty="0">
              <a:solidFill>
                <a:srgbClr val="92D050"/>
              </a:solidFill>
              <a:latin typeface="+mj-lt"/>
            </a:endParaRPr>
          </a:p>
          <a:p>
            <a:pPr algn="ctr" eaLnBrk="0" fontAlgn="base" hangingPunct="0">
              <a:spcBef>
                <a:spcPct val="0"/>
              </a:spcBef>
              <a:spcAft>
                <a:spcPct val="0"/>
              </a:spcAft>
            </a:pPr>
            <a:r>
              <a:rPr lang="en-US" altLang="en-US" sz="1200" b="1" dirty="0">
                <a:solidFill>
                  <a:srgbClr val="FF0000"/>
                </a:solidFill>
              </a:rPr>
              <a:t>Minute to win it challenge day</a:t>
            </a:r>
            <a:r>
              <a:rPr lang="en-US" altLang="en-US" sz="1200" dirty="0">
                <a:solidFill>
                  <a:srgbClr val="FF0000"/>
                </a:solidFill>
              </a:rPr>
              <a:t>!</a:t>
            </a:r>
            <a:br>
              <a:rPr lang="en-US" altLang="en-US" sz="1200" dirty="0">
                <a:solidFill>
                  <a:srgbClr val="FF0000"/>
                </a:solidFill>
              </a:rPr>
            </a:br>
            <a:endParaRPr lang="en-US" altLang="en-US" sz="1200" dirty="0">
              <a:solidFill>
                <a:srgbClr val="FF0000"/>
              </a:solidFill>
            </a:endParaRPr>
          </a:p>
          <a:p>
            <a:pPr algn="ctr" eaLnBrk="0" fontAlgn="base" hangingPunct="0">
              <a:spcBef>
                <a:spcPct val="0"/>
              </a:spcBef>
              <a:spcAft>
                <a:spcPct val="0"/>
              </a:spcAft>
            </a:pPr>
            <a:endParaRPr lang="en-US" sz="1200" b="0" i="0" dirty="0">
              <a:solidFill>
                <a:srgbClr val="FF0000"/>
              </a:solidFill>
              <a:effectLst/>
              <a:latin typeface="Gotham Rounded Book"/>
            </a:endParaRPr>
          </a:p>
          <a:p>
            <a:pPr algn="ctr" eaLnBrk="0" fontAlgn="base" hangingPunct="0">
              <a:spcBef>
                <a:spcPct val="0"/>
              </a:spcBef>
              <a:spcAft>
                <a:spcPct val="0"/>
              </a:spcAft>
            </a:pPr>
            <a:r>
              <a:rPr lang="en-US" sz="1200" b="0" i="0" dirty="0">
                <a:solidFill>
                  <a:srgbClr val="FF0000"/>
                </a:solidFill>
                <a:effectLst/>
                <a:latin typeface="Gotham Rounded Book"/>
              </a:rPr>
              <a:t>Join us today as we try to win a range of challenges in only a minute!!</a:t>
            </a:r>
            <a:br>
              <a:rPr lang="en-US" altLang="en-US" sz="1200" dirty="0">
                <a:solidFill>
                  <a:srgbClr val="FF0000"/>
                </a:solidFill>
              </a:rPr>
            </a:br>
            <a:r>
              <a:rPr lang="en-US" altLang="en-US" sz="1200" dirty="0">
                <a:solidFill>
                  <a:srgbClr val="FF0000"/>
                </a:solidFill>
              </a:rPr>
              <a:t>We will have a range of individual and team challenges throughout the day</a:t>
            </a:r>
            <a:br>
              <a:rPr lang="en-US" altLang="en-US" sz="1200" dirty="0">
                <a:solidFill>
                  <a:srgbClr val="000000"/>
                </a:solidFill>
              </a:rPr>
            </a:br>
            <a:br>
              <a:rPr lang="en-US" altLang="en-US" sz="1200" dirty="0">
                <a:solidFill>
                  <a:srgbClr val="000000"/>
                </a:solidFill>
              </a:rPr>
            </a:br>
            <a:br>
              <a:rPr lang="en-US" altLang="en-US" sz="1200" dirty="0">
                <a:solidFill>
                  <a:srgbClr val="000000"/>
                </a:solidFill>
              </a:rPr>
            </a:br>
            <a:r>
              <a:rPr lang="en-US" altLang="en-US" sz="1200" b="1" dirty="0">
                <a:solidFill>
                  <a:srgbClr val="92D050"/>
                </a:solidFill>
              </a:rPr>
              <a:t>Challenges include: </a:t>
            </a:r>
            <a:br>
              <a:rPr lang="en-US" altLang="en-US" sz="1200" dirty="0">
                <a:solidFill>
                  <a:srgbClr val="92D050"/>
                </a:solidFill>
              </a:rPr>
            </a:br>
            <a:r>
              <a:rPr lang="en-US" altLang="en-US" sz="1200" dirty="0">
                <a:solidFill>
                  <a:srgbClr val="92D050"/>
                </a:solidFill>
              </a:rPr>
              <a:t>- Cookie face</a:t>
            </a:r>
          </a:p>
          <a:p>
            <a:pPr algn="ctr" eaLnBrk="0" fontAlgn="base" hangingPunct="0">
              <a:spcBef>
                <a:spcPct val="0"/>
              </a:spcBef>
              <a:spcAft>
                <a:spcPct val="0"/>
              </a:spcAft>
            </a:pPr>
            <a:r>
              <a:rPr lang="en-US" altLang="en-US" sz="1200" dirty="0">
                <a:solidFill>
                  <a:srgbClr val="92D050"/>
                </a:solidFill>
              </a:rPr>
              <a:t>- Ballon defying gravity </a:t>
            </a:r>
          </a:p>
          <a:p>
            <a:pPr algn="ctr" eaLnBrk="0" fontAlgn="base" hangingPunct="0">
              <a:spcBef>
                <a:spcPct val="0"/>
              </a:spcBef>
              <a:spcAft>
                <a:spcPct val="0"/>
              </a:spcAft>
            </a:pPr>
            <a:r>
              <a:rPr lang="en-US" altLang="en-US" sz="1200" dirty="0">
                <a:solidFill>
                  <a:srgbClr val="92D050"/>
                </a:solidFill>
              </a:rPr>
              <a:t>- Marshmallow toss</a:t>
            </a:r>
          </a:p>
          <a:p>
            <a:pPr algn="ctr" eaLnBrk="0" fontAlgn="base" hangingPunct="0">
              <a:spcBef>
                <a:spcPct val="0"/>
              </a:spcBef>
              <a:spcAft>
                <a:spcPct val="0"/>
              </a:spcAft>
            </a:pPr>
            <a:r>
              <a:rPr lang="en-US" altLang="en-US" sz="1200" dirty="0">
                <a:solidFill>
                  <a:srgbClr val="92D050"/>
                </a:solidFill>
              </a:rPr>
              <a:t>- Wrap it up </a:t>
            </a:r>
          </a:p>
          <a:p>
            <a:pPr algn="ctr" eaLnBrk="0" fontAlgn="base" hangingPunct="0">
              <a:spcBef>
                <a:spcPct val="0"/>
              </a:spcBef>
              <a:spcAft>
                <a:spcPct val="0"/>
              </a:spcAft>
            </a:pPr>
            <a:r>
              <a:rPr lang="en-US" altLang="en-US" sz="1200" dirty="0">
                <a:solidFill>
                  <a:srgbClr val="92D050"/>
                </a:solidFill>
              </a:rPr>
              <a:t>- Back-to-back </a:t>
            </a:r>
          </a:p>
          <a:p>
            <a:pPr algn="ctr" eaLnBrk="0" fontAlgn="base" hangingPunct="0">
              <a:spcBef>
                <a:spcPct val="0"/>
              </a:spcBef>
              <a:spcAft>
                <a:spcPct val="0"/>
              </a:spcAft>
            </a:pPr>
            <a:r>
              <a:rPr lang="en-US" altLang="en-US" sz="1200" dirty="0">
                <a:solidFill>
                  <a:srgbClr val="92D050"/>
                </a:solidFill>
              </a:rPr>
              <a:t>- Egg race </a:t>
            </a:r>
          </a:p>
          <a:p>
            <a:pPr algn="ctr" eaLnBrk="0" fontAlgn="base" hangingPunct="0">
              <a:spcBef>
                <a:spcPct val="0"/>
              </a:spcBef>
              <a:spcAft>
                <a:spcPct val="0"/>
              </a:spcAft>
            </a:pPr>
            <a:r>
              <a:rPr lang="en-US" altLang="en-US" sz="1200" dirty="0">
                <a:solidFill>
                  <a:srgbClr val="92D050"/>
                </a:solidFill>
              </a:rPr>
              <a:t>- Pantyhose bowling </a:t>
            </a:r>
          </a:p>
          <a:p>
            <a:pPr algn="ctr" eaLnBrk="0" fontAlgn="base" hangingPunct="0">
              <a:spcBef>
                <a:spcPct val="0"/>
              </a:spcBef>
              <a:spcAft>
                <a:spcPct val="0"/>
              </a:spcAft>
            </a:pPr>
            <a:r>
              <a:rPr lang="en-US" altLang="en-US" sz="1200" dirty="0">
                <a:solidFill>
                  <a:srgbClr val="92D050"/>
                </a:solidFill>
              </a:rPr>
              <a:t>AND SO MANY MORE</a:t>
            </a:r>
          </a:p>
          <a:p>
            <a:pPr algn="ctr" eaLnBrk="0" fontAlgn="base" hangingPunct="0">
              <a:spcBef>
                <a:spcPct val="0"/>
              </a:spcBef>
              <a:spcAft>
                <a:spcPct val="0"/>
              </a:spcAft>
            </a:pPr>
            <a:endParaRPr lang="en-US" altLang="en-US" sz="1200" dirty="0">
              <a:solidFill>
                <a:srgbClr val="92D050"/>
              </a:solidFill>
            </a:endParaRPr>
          </a:p>
          <a:p>
            <a:pPr algn="ctr" eaLnBrk="0" fontAlgn="base" hangingPunct="0">
              <a:spcBef>
                <a:spcPct val="0"/>
              </a:spcBef>
              <a:spcAft>
                <a:spcPct val="0"/>
              </a:spcAft>
            </a:pPr>
            <a:endParaRPr lang="en-US" altLang="en-US" sz="1200" dirty="0">
              <a:solidFill>
                <a:srgbClr val="92D050"/>
              </a:solidFill>
            </a:endParaRPr>
          </a:p>
          <a:p>
            <a:pPr eaLnBrk="0" fontAlgn="base" hangingPunct="0">
              <a:spcBef>
                <a:spcPct val="0"/>
              </a:spcBef>
              <a:spcAft>
                <a:spcPct val="0"/>
              </a:spcAft>
            </a:pPr>
            <a:endParaRPr lang="en-US" altLang="en-US" sz="1200" dirty="0">
              <a:solidFill>
                <a:srgbClr val="000000"/>
              </a:solidFill>
            </a:endParaRPr>
          </a:p>
          <a:p>
            <a:pPr eaLnBrk="0" fontAlgn="base" hangingPunct="0">
              <a:spcBef>
                <a:spcPct val="0"/>
              </a:spcBef>
              <a:spcAft>
                <a:spcPct val="0"/>
              </a:spcAft>
            </a:pPr>
            <a:endParaRPr lang="en-US" altLang="en-US" sz="1200" dirty="0">
              <a:solidFill>
                <a:srgbClr val="000000"/>
              </a:solidFill>
            </a:endParaRPr>
          </a:p>
          <a:p>
            <a:pPr eaLnBrk="0" fontAlgn="base" hangingPunct="0">
              <a:spcBef>
                <a:spcPct val="0"/>
              </a:spcBef>
              <a:spcAft>
                <a:spcPct val="0"/>
              </a:spcAft>
            </a:pPr>
            <a:endParaRPr kumimoji="0" lang="en-US" altLang="en-US" sz="1800" b="1" i="0" u="none" strike="noStrike" cap="none" normalizeH="0" baseline="0" dirty="0">
              <a:ln>
                <a:noFill/>
              </a:ln>
              <a:effectLst/>
              <a:latin typeface="Calibri" panose="020F0502020204030204" pitchFamily="34" charset="0"/>
            </a:endParaRPr>
          </a:p>
        </p:txBody>
      </p:sp>
      <p:sp>
        <p:nvSpPr>
          <p:cNvPr id="26" name="Text Box 3">
            <a:extLst>
              <a:ext uri="{FF2B5EF4-FFF2-40B4-BE49-F238E27FC236}">
                <a16:creationId xmlns:a16="http://schemas.microsoft.com/office/drawing/2014/main" id="{7FE5630B-CBDD-5879-D1ED-D2943ABB0C96}"/>
              </a:ext>
            </a:extLst>
          </p:cNvPr>
          <p:cNvSpPr txBox="1">
            <a:spLocks noChangeArrowheads="1"/>
          </p:cNvSpPr>
          <p:nvPr/>
        </p:nvSpPr>
        <p:spPr bwMode="auto">
          <a:xfrm>
            <a:off x="1748598" y="4616573"/>
            <a:ext cx="658318" cy="2381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Calibri" panose="020F0502020204030204" pitchFamily="34" charset="0"/>
              </a:rPr>
              <a:t> </a:t>
            </a:r>
            <a:endParaRPr kumimoji="0" lang="en-US" altLang="en-US" sz="3200" b="1" i="0" u="none" strike="noStrike" cap="none" normalizeH="0" baseline="0" dirty="0">
              <a:ln>
                <a:noFill/>
              </a:ln>
              <a:solidFill>
                <a:srgbClr val="FF0000"/>
              </a:solidFill>
              <a:effectLst/>
              <a:latin typeface="Arial" panose="020B0604020202020204" pitchFamily="34" charset="0"/>
            </a:endParaRPr>
          </a:p>
        </p:txBody>
      </p:sp>
      <p:sp>
        <p:nvSpPr>
          <p:cNvPr id="27" name="Text Box 3">
            <a:extLst>
              <a:ext uri="{FF2B5EF4-FFF2-40B4-BE49-F238E27FC236}">
                <a16:creationId xmlns:a16="http://schemas.microsoft.com/office/drawing/2014/main" id="{7FE5630B-CBDD-5879-D1ED-D2943ABB0C96}"/>
              </a:ext>
            </a:extLst>
          </p:cNvPr>
          <p:cNvSpPr txBox="1">
            <a:spLocks noChangeArrowheads="1"/>
          </p:cNvSpPr>
          <p:nvPr/>
        </p:nvSpPr>
        <p:spPr bwMode="auto">
          <a:xfrm>
            <a:off x="1756768" y="4418343"/>
            <a:ext cx="658318" cy="2381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3200" b="1" i="0" u="none" strike="noStrike" cap="none" normalizeH="0" baseline="0" dirty="0">
              <a:ln>
                <a:noFill/>
              </a:ln>
              <a:solidFill>
                <a:srgbClr val="FF0000"/>
              </a:solidFill>
              <a:effectLst/>
              <a:latin typeface="Arial" panose="020B0604020202020204" pitchFamily="34" charset="0"/>
            </a:endParaRPr>
          </a:p>
        </p:txBody>
      </p:sp>
      <p:grpSp>
        <p:nvGrpSpPr>
          <p:cNvPr id="2" name="Group 1">
            <a:extLst>
              <a:ext uri="{FF2B5EF4-FFF2-40B4-BE49-F238E27FC236}">
                <a16:creationId xmlns:a16="http://schemas.microsoft.com/office/drawing/2014/main" id="{D90E64B2-78D8-F270-B313-3FFEAC4AAF17}"/>
              </a:ext>
            </a:extLst>
          </p:cNvPr>
          <p:cNvGrpSpPr/>
          <p:nvPr/>
        </p:nvGrpSpPr>
        <p:grpSpPr>
          <a:xfrm>
            <a:off x="115040" y="5116438"/>
            <a:ext cx="5761978" cy="1847320"/>
            <a:chOff x="115040" y="5116438"/>
            <a:chExt cx="5761978" cy="1847320"/>
          </a:xfrm>
        </p:grpSpPr>
        <p:sp>
          <p:nvSpPr>
            <p:cNvPr id="8" name="Text Box 2">
              <a:extLst>
                <a:ext uri="{FF2B5EF4-FFF2-40B4-BE49-F238E27FC236}">
                  <a16:creationId xmlns:a16="http://schemas.microsoft.com/office/drawing/2014/main" id="{4BDEDA14-D734-8D7B-F7EE-190D38B2288B}"/>
                </a:ext>
              </a:extLst>
            </p:cNvPr>
            <p:cNvSpPr txBox="1">
              <a:spLocks noChangeArrowheads="1"/>
            </p:cNvSpPr>
            <p:nvPr/>
          </p:nvSpPr>
          <p:spPr bwMode="auto">
            <a:xfrm>
              <a:off x="115040" y="5116438"/>
              <a:ext cx="5761978" cy="1572806"/>
            </a:xfrm>
            <a:prstGeom prst="rect">
              <a:avLst/>
            </a:prstGeom>
            <a:solidFill>
              <a:srgbClr val="FFFFFF"/>
            </a:solidFill>
            <a:ln w="25400" algn="ctr">
              <a:solidFill>
                <a:srgbClr val="92D05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dirty="0">
                <a:solidFill>
                  <a:srgbClr val="000000"/>
                </a:solidFill>
                <a:latin typeface="Calibri" panose="020F0502020204030204" pitchFamily="34" charset="0"/>
              </a:endParaRPr>
            </a:p>
          </p:txBody>
        </p:sp>
        <p:sp>
          <p:nvSpPr>
            <p:cNvPr id="10" name="TextBox 9">
              <a:extLst>
                <a:ext uri="{FF2B5EF4-FFF2-40B4-BE49-F238E27FC236}">
                  <a16:creationId xmlns:a16="http://schemas.microsoft.com/office/drawing/2014/main" id="{3988EBB3-840E-7C46-543D-4CA15FD6B683}"/>
                </a:ext>
              </a:extLst>
            </p:cNvPr>
            <p:cNvSpPr txBox="1"/>
            <p:nvPr/>
          </p:nvSpPr>
          <p:spPr>
            <a:xfrm>
              <a:off x="235316" y="5117099"/>
              <a:ext cx="5591236" cy="1846659"/>
            </a:xfrm>
            <a:prstGeom prst="rect">
              <a:avLst/>
            </a:prstGeom>
            <a:noFill/>
            <a:ln>
              <a:solidFill>
                <a:srgbClr val="92D050"/>
              </a:solidFill>
            </a:ln>
          </p:spPr>
          <p:txBody>
            <a:bodyPr wrap="square">
              <a:spAutoFit/>
            </a:bodyPr>
            <a:lstStyle/>
            <a:p>
              <a:pPr algn="ctr" eaLnBrk="0" fontAlgn="base" hangingPunct="0">
                <a:spcBef>
                  <a:spcPct val="0"/>
                </a:spcBef>
                <a:spcAft>
                  <a:spcPct val="0"/>
                </a:spcAft>
              </a:pPr>
              <a:r>
                <a:rPr lang="en-US" altLang="en-US" sz="1400" dirty="0">
                  <a:solidFill>
                    <a:srgbClr val="FF0000"/>
                  </a:solidFill>
                  <a:latin typeface="Calibri" panose="020F0502020204030204" pitchFamily="34" charset="0"/>
                </a:rPr>
                <a:t>Email us here: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0000"/>
                  </a:solidFill>
                  <a:effectLst/>
                  <a:latin typeface="Calibri" panose="020F0502020204030204" pitchFamily="34" charset="0"/>
                </a:rPr>
                <a:t>gunnedahoosh@pcycnsw.org.au</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b="1" dirty="0">
                  <a:solidFill>
                    <a:srgbClr val="FF0000"/>
                  </a:solidFill>
                  <a:latin typeface="Calibri" panose="020F0502020204030204" pitchFamily="34" charset="0"/>
                </a:rPr>
                <a:t>Early bird prices cease 1</a:t>
              </a:r>
              <a:r>
                <a:rPr lang="en-US" altLang="en-US" b="1" baseline="30000" dirty="0">
                  <a:solidFill>
                    <a:srgbClr val="FF0000"/>
                  </a:solidFill>
                  <a:latin typeface="Calibri" panose="020F0502020204030204" pitchFamily="34" charset="0"/>
                </a:rPr>
                <a:t>st</a:t>
              </a:r>
              <a:r>
                <a:rPr lang="en-US" altLang="en-US" b="1" dirty="0">
                  <a:solidFill>
                    <a:srgbClr val="FF0000"/>
                  </a:solidFill>
                  <a:latin typeface="Calibri" panose="020F0502020204030204" pitchFamily="34" charset="0"/>
                </a:rPr>
                <a:t> December</a:t>
              </a:r>
            </a:p>
            <a:p>
              <a:pPr algn="ctr" eaLnBrk="0" fontAlgn="base" hangingPunct="0">
                <a:spcBef>
                  <a:spcPct val="0"/>
                </a:spcBef>
                <a:spcAft>
                  <a:spcPct val="0"/>
                </a:spcAft>
              </a:pPr>
              <a:r>
                <a:rPr kumimoji="0" lang="en-US" altLang="en-US" sz="1800" i="0" u="none" strike="noStrike" cap="none" normalizeH="0" baseline="0" dirty="0">
                  <a:ln>
                    <a:noFill/>
                  </a:ln>
                  <a:solidFill>
                    <a:srgbClr val="FF0000"/>
                  </a:solidFill>
                  <a:effectLst/>
                  <a:latin typeface="Calibri" panose="020F0502020204030204" pitchFamily="34" charset="0"/>
                </a:rPr>
                <a:t>Advertised fees are </a:t>
              </a:r>
              <a:r>
                <a:rPr kumimoji="0" lang="en-US" altLang="en-US" sz="1800" b="1" i="0" u="sng" strike="noStrike" cap="none" normalizeH="0" baseline="0" dirty="0">
                  <a:ln>
                    <a:noFill/>
                  </a:ln>
                  <a:solidFill>
                    <a:srgbClr val="FF0000"/>
                  </a:solidFill>
                  <a:effectLst/>
                  <a:latin typeface="Calibri" panose="020F0502020204030204" pitchFamily="34" charset="0"/>
                </a:rPr>
                <a:t>full price</a:t>
              </a:r>
              <a:r>
                <a:rPr kumimoji="0" lang="en-US" altLang="en-US" sz="1800" i="0" u="none" strike="noStrike" cap="none" normalizeH="0" baseline="0" dirty="0">
                  <a:ln>
                    <a:noFill/>
                  </a:ln>
                  <a:solidFill>
                    <a:srgbClr val="FF0000"/>
                  </a:solidFill>
                  <a:effectLst/>
                  <a:latin typeface="Calibri" panose="020F0502020204030204" pitchFamily="34" charset="0"/>
                </a:rPr>
                <a:t>, CCS reduced fees are available for eligible families. </a:t>
              </a:r>
            </a:p>
            <a:p>
              <a:pPr algn="ctr" eaLnBrk="0" fontAlgn="base" hangingPunct="0">
                <a:spcBef>
                  <a:spcPct val="0"/>
                </a:spcBef>
                <a:spcAft>
                  <a:spcPct val="0"/>
                </a:spcAft>
              </a:pPr>
              <a:r>
                <a:rPr kumimoji="0" lang="en-US" altLang="en-US" b="1" i="0" u="none" strike="noStrike" cap="none" normalizeH="0" baseline="0" dirty="0">
                  <a:ln>
                    <a:noFill/>
                  </a:ln>
                  <a:solidFill>
                    <a:srgbClr val="7030A0"/>
                  </a:solidFill>
                  <a:effectLst/>
                  <a:latin typeface="Calibri" panose="020F0502020204030204" pitchFamily="34" charset="0"/>
                </a:rPr>
                <a:t> </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7030A0"/>
                </a:solidFill>
                <a:effectLst/>
                <a:latin typeface="Calibri" panose="020F0502020204030204" pitchFamily="34" charset="0"/>
              </a:endParaRPr>
            </a:p>
          </p:txBody>
        </p:sp>
      </p:grpSp>
      <p:sp>
        <p:nvSpPr>
          <p:cNvPr id="14" name="Text Box 2">
            <a:extLst>
              <a:ext uri="{FF2B5EF4-FFF2-40B4-BE49-F238E27FC236}">
                <a16:creationId xmlns:a16="http://schemas.microsoft.com/office/drawing/2014/main" id="{12513C4E-13AA-5AAF-E4F1-0D26060D8D6F}"/>
              </a:ext>
            </a:extLst>
          </p:cNvPr>
          <p:cNvSpPr txBox="1">
            <a:spLocks noChangeArrowheads="1"/>
          </p:cNvSpPr>
          <p:nvPr/>
        </p:nvSpPr>
        <p:spPr bwMode="auto">
          <a:xfrm>
            <a:off x="4937307" y="558126"/>
            <a:ext cx="2265221" cy="4348490"/>
          </a:xfrm>
          <a:prstGeom prst="rect">
            <a:avLst/>
          </a:prstGeom>
          <a:solidFill>
            <a:srgbClr val="FFFFFF"/>
          </a:solidFill>
          <a:ln w="25400"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92D050"/>
                </a:solidFill>
                <a:effectLst/>
                <a:latin typeface="+mj-lt"/>
              </a:rPr>
              <a:t>WEDNESDAY </a:t>
            </a:r>
            <a:r>
              <a:rPr lang="en-US" altLang="en-US" sz="1200" b="1" dirty="0">
                <a:solidFill>
                  <a:srgbClr val="92D050"/>
                </a:solidFill>
                <a:latin typeface="+mj-lt"/>
              </a:rPr>
              <a:t>20</a:t>
            </a:r>
            <a:r>
              <a:rPr lang="en-US" altLang="en-US" sz="1200" b="1" baseline="30000" dirty="0">
                <a:solidFill>
                  <a:srgbClr val="92D050"/>
                </a:solidFill>
                <a:latin typeface="+mj-lt"/>
              </a:rPr>
              <a:t>th</a:t>
            </a:r>
            <a:r>
              <a:rPr lang="en-US" altLang="en-US" sz="1200" b="1" dirty="0">
                <a:solidFill>
                  <a:srgbClr val="92D050"/>
                </a:solidFill>
                <a:latin typeface="+mj-lt"/>
              </a:rPr>
              <a:t> December</a:t>
            </a:r>
            <a:endParaRPr kumimoji="0" lang="en-US" altLang="en-US" sz="1200" b="1" i="0" u="none" strike="noStrike" cap="none" normalizeH="0" baseline="0" dirty="0">
              <a:ln>
                <a:noFill/>
              </a:ln>
              <a:solidFill>
                <a:srgbClr val="92D050"/>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92D050"/>
                </a:solidFill>
                <a:latin typeface="+mj-lt"/>
              </a:rPr>
              <a:t>Early Bird $65 Normal $70</a:t>
            </a:r>
            <a:br>
              <a:rPr lang="en-US" altLang="en-US" sz="1200" dirty="0">
                <a:solidFill>
                  <a:srgbClr val="92D050"/>
                </a:solidFill>
                <a:latin typeface="+mj-lt"/>
              </a:rPr>
            </a:br>
            <a:endParaRPr lang="en-US" altLang="en-US" sz="1200" dirty="0">
              <a:solidFill>
                <a:srgbClr val="92D050"/>
              </a:solidFill>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b="1" dirty="0">
                <a:solidFill>
                  <a:srgbClr val="92D050"/>
                </a:solidFill>
                <a:latin typeface="+mj-lt"/>
              </a:rPr>
              <a:t>Trivia Day!</a:t>
            </a:r>
          </a:p>
          <a:p>
            <a:pPr marR="0" lvl="0" algn="ctr" defTabSz="914400" rtl="0" eaLnBrk="0" fontAlgn="base" latinLnBrk="0" hangingPunct="0">
              <a:lnSpc>
                <a:spcPct val="100000"/>
              </a:lnSpc>
              <a:spcBef>
                <a:spcPct val="0"/>
              </a:spcBef>
              <a:spcAft>
                <a:spcPct val="0"/>
              </a:spcAft>
              <a:buClrTx/>
              <a:buSzTx/>
              <a:tabLst/>
            </a:pPr>
            <a:br>
              <a:rPr lang="en-US" altLang="en-US" sz="1200" b="1" dirty="0">
                <a:solidFill>
                  <a:srgbClr val="00B050"/>
                </a:solidFill>
                <a:latin typeface="+mj-lt"/>
              </a:rPr>
            </a:br>
            <a:endParaRPr lang="en-US" altLang="en-US" sz="1200" b="1" dirty="0">
              <a:solidFill>
                <a:srgbClr val="00B050"/>
              </a:solidFill>
              <a:latin typeface="+mj-lt"/>
            </a:endParaRPr>
          </a:p>
          <a:p>
            <a:pPr marR="0" lvl="0" algn="ctr" defTabSz="914400" rtl="0" eaLnBrk="0" fontAlgn="base" latinLnBrk="0" hangingPunct="0">
              <a:lnSpc>
                <a:spcPct val="100000"/>
              </a:lnSpc>
              <a:spcBef>
                <a:spcPct val="0"/>
              </a:spcBef>
              <a:spcAft>
                <a:spcPct val="0"/>
              </a:spcAft>
              <a:buClrTx/>
              <a:buSzTx/>
              <a:tabLst/>
            </a:pPr>
            <a:r>
              <a:rPr kumimoji="0" lang="en-US" altLang="en-US" sz="1200" b="1" i="0" u="none" strike="noStrike" cap="none" normalizeH="0" baseline="0" dirty="0">
                <a:ln>
                  <a:noFill/>
                </a:ln>
                <a:solidFill>
                  <a:srgbClr val="00B050"/>
                </a:solidFill>
                <a:effectLst/>
                <a:latin typeface="+mj-lt"/>
              </a:rPr>
              <a:t>Join us today as we have a tournament trivia day. </a:t>
            </a:r>
          </a:p>
          <a:p>
            <a:pPr marR="0" lvl="0" algn="ctr" defTabSz="914400" rtl="0" eaLnBrk="0" fontAlgn="base" latinLnBrk="0" hangingPunct="0">
              <a:lnSpc>
                <a:spcPct val="100000"/>
              </a:lnSpc>
              <a:spcBef>
                <a:spcPct val="0"/>
              </a:spcBef>
              <a:spcAft>
                <a:spcPct val="0"/>
              </a:spcAft>
              <a:buClrTx/>
              <a:buSzTx/>
              <a:tabLst/>
            </a:pPr>
            <a:endParaRPr lang="en-US" altLang="en-US" sz="1200" b="1" dirty="0">
              <a:solidFill>
                <a:srgbClr val="FF0000"/>
              </a:solidFill>
              <a:latin typeface="+mj-lt"/>
            </a:endParaRPr>
          </a:p>
          <a:p>
            <a:pPr marR="0" lvl="0" algn="ctr" defTabSz="914400" rtl="0" eaLnBrk="0" fontAlgn="base" latinLnBrk="0" hangingPunct="0">
              <a:lnSpc>
                <a:spcPct val="100000"/>
              </a:lnSpc>
              <a:spcBef>
                <a:spcPct val="0"/>
              </a:spcBef>
              <a:spcAft>
                <a:spcPct val="0"/>
              </a:spcAft>
              <a:buClrTx/>
              <a:buSzTx/>
              <a:tabLst/>
            </a:pPr>
            <a:endParaRPr kumimoji="0" lang="en-US" altLang="en-US" sz="1200" b="1" i="0" u="none" strike="noStrike" cap="none" normalizeH="0" baseline="0" dirty="0">
              <a:ln>
                <a:noFill/>
              </a:ln>
              <a:solidFill>
                <a:srgbClr val="FF0000"/>
              </a:solidFill>
              <a:effectLst/>
              <a:latin typeface="+mj-lt"/>
            </a:endParaRPr>
          </a:p>
          <a:p>
            <a:pPr marR="0" lvl="0" algn="ctr" defTabSz="914400" rtl="0" eaLnBrk="0" fontAlgn="base" latinLnBrk="0" hangingPunct="0">
              <a:lnSpc>
                <a:spcPct val="100000"/>
              </a:lnSpc>
              <a:spcBef>
                <a:spcPct val="0"/>
              </a:spcBef>
              <a:spcAft>
                <a:spcPct val="0"/>
              </a:spcAft>
              <a:buClrTx/>
              <a:buSzTx/>
              <a:tabLst/>
            </a:pPr>
            <a:r>
              <a:rPr kumimoji="0" lang="en-US" altLang="en-US" sz="1200" b="1" i="0" u="none" strike="noStrike" cap="none" normalizeH="0" baseline="0" dirty="0">
                <a:ln>
                  <a:noFill/>
                </a:ln>
                <a:solidFill>
                  <a:srgbClr val="FF0000"/>
                </a:solidFill>
                <a:effectLst/>
                <a:latin typeface="+mj-lt"/>
              </a:rPr>
              <a:t>Pick your crew and work as a team as we battle it out in the trivia tournament. </a:t>
            </a:r>
          </a:p>
          <a:p>
            <a:pPr marR="0" lvl="0" algn="ctr" defTabSz="914400" rtl="0" eaLnBrk="0" fontAlgn="base" latinLnBrk="0" hangingPunct="0">
              <a:lnSpc>
                <a:spcPct val="100000"/>
              </a:lnSpc>
              <a:spcBef>
                <a:spcPct val="0"/>
              </a:spcBef>
              <a:spcAft>
                <a:spcPct val="0"/>
              </a:spcAft>
              <a:buClrTx/>
              <a:buSzTx/>
              <a:tabLst/>
            </a:pPr>
            <a:endParaRPr lang="en-US" altLang="en-US" sz="1200" b="1" dirty="0">
              <a:solidFill>
                <a:srgbClr val="FF0000"/>
              </a:solidFill>
              <a:latin typeface="+mj-lt"/>
            </a:endParaRPr>
          </a:p>
          <a:p>
            <a:pPr marR="0" lvl="0" algn="ctr" defTabSz="914400" rtl="0" eaLnBrk="0" fontAlgn="base" latinLnBrk="0" hangingPunct="0">
              <a:lnSpc>
                <a:spcPct val="100000"/>
              </a:lnSpc>
              <a:spcBef>
                <a:spcPct val="0"/>
              </a:spcBef>
              <a:spcAft>
                <a:spcPct val="0"/>
              </a:spcAft>
              <a:buClrTx/>
              <a:buSzTx/>
              <a:tabLst/>
            </a:pPr>
            <a:endParaRPr kumimoji="0" lang="en-US" altLang="en-US" sz="1200" b="1" i="0" u="none" strike="noStrike" cap="none" normalizeH="0" baseline="0" dirty="0">
              <a:ln>
                <a:noFill/>
              </a:ln>
              <a:solidFill>
                <a:srgbClr val="FF0000"/>
              </a:solidFill>
              <a:effectLst/>
              <a:latin typeface="+mj-lt"/>
            </a:endParaRPr>
          </a:p>
          <a:p>
            <a:pPr marR="0" lvl="0" algn="ctr" defTabSz="914400" rtl="0" eaLnBrk="0" fontAlgn="base" latinLnBrk="0" hangingPunct="0">
              <a:lnSpc>
                <a:spcPct val="100000"/>
              </a:lnSpc>
              <a:spcBef>
                <a:spcPct val="0"/>
              </a:spcBef>
              <a:spcAft>
                <a:spcPct val="0"/>
              </a:spcAft>
              <a:buClrTx/>
              <a:buSzTx/>
              <a:tabLst/>
            </a:pPr>
            <a:endParaRPr lang="en-US" altLang="en-US" sz="1200" b="1" dirty="0">
              <a:solidFill>
                <a:srgbClr val="FF0000"/>
              </a:solidFill>
              <a:latin typeface="+mj-lt"/>
            </a:endParaRPr>
          </a:p>
          <a:p>
            <a:pPr marR="0" lvl="0" algn="ctr" defTabSz="914400" rtl="0" eaLnBrk="0" fontAlgn="base" latinLnBrk="0" hangingPunct="0">
              <a:lnSpc>
                <a:spcPct val="100000"/>
              </a:lnSpc>
              <a:spcBef>
                <a:spcPct val="0"/>
              </a:spcBef>
              <a:spcAft>
                <a:spcPct val="0"/>
              </a:spcAft>
              <a:buClrTx/>
              <a:buSzTx/>
              <a:tabLst/>
            </a:pPr>
            <a:r>
              <a:rPr kumimoji="0" lang="en-US" altLang="en-US" sz="1200" b="1" i="0" u="none" strike="noStrike" cap="none" normalizeH="0" baseline="0" dirty="0">
                <a:ln>
                  <a:noFill/>
                </a:ln>
                <a:solidFill>
                  <a:srgbClr val="FF0000"/>
                </a:solidFill>
                <a:effectLst/>
                <a:latin typeface="+mj-lt"/>
              </a:rPr>
              <a:t>Trivia’s will include: </a:t>
            </a:r>
          </a:p>
          <a:p>
            <a:pPr marR="0" lvl="0" algn="ctr" defTabSz="914400" rtl="0" eaLnBrk="0" fontAlgn="base" latinLnBrk="0" hangingPunct="0">
              <a:lnSpc>
                <a:spcPct val="100000"/>
              </a:lnSpc>
              <a:spcBef>
                <a:spcPct val="0"/>
              </a:spcBef>
              <a:spcAft>
                <a:spcPct val="0"/>
              </a:spcAft>
              <a:buClrTx/>
              <a:buSzTx/>
              <a:tabLst/>
            </a:pPr>
            <a:r>
              <a:rPr lang="en-US" altLang="en-US" sz="1200" b="1" dirty="0">
                <a:solidFill>
                  <a:srgbClr val="FF0000"/>
                </a:solidFill>
                <a:latin typeface="+mj-lt"/>
              </a:rPr>
              <a:t>Movies</a:t>
            </a:r>
          </a:p>
          <a:p>
            <a:pPr marR="0" lvl="0" algn="ctr" defTabSz="914400" rtl="0" eaLnBrk="0" fontAlgn="base" latinLnBrk="0" hangingPunct="0">
              <a:lnSpc>
                <a:spcPct val="100000"/>
              </a:lnSpc>
              <a:spcBef>
                <a:spcPct val="0"/>
              </a:spcBef>
              <a:spcAft>
                <a:spcPct val="0"/>
              </a:spcAft>
              <a:buClrTx/>
              <a:buSzTx/>
              <a:tabLst/>
            </a:pPr>
            <a:r>
              <a:rPr kumimoji="0" lang="en-US" altLang="en-US" sz="1200" b="1" i="0" u="none" strike="noStrike" cap="none" normalizeH="0" baseline="0" dirty="0">
                <a:ln>
                  <a:noFill/>
                </a:ln>
                <a:solidFill>
                  <a:srgbClr val="FF0000"/>
                </a:solidFill>
                <a:effectLst/>
                <a:latin typeface="+mj-lt"/>
              </a:rPr>
              <a:t>Sport</a:t>
            </a:r>
          </a:p>
          <a:p>
            <a:pPr marR="0" lvl="0" algn="ctr" defTabSz="914400" rtl="0" eaLnBrk="0" fontAlgn="base" latinLnBrk="0" hangingPunct="0">
              <a:lnSpc>
                <a:spcPct val="100000"/>
              </a:lnSpc>
              <a:spcBef>
                <a:spcPct val="0"/>
              </a:spcBef>
              <a:spcAft>
                <a:spcPct val="0"/>
              </a:spcAft>
              <a:buClrTx/>
              <a:buSzTx/>
              <a:tabLst/>
            </a:pPr>
            <a:r>
              <a:rPr lang="en-US" altLang="en-US" sz="1200" b="1" dirty="0">
                <a:solidFill>
                  <a:srgbClr val="FF0000"/>
                </a:solidFill>
                <a:latin typeface="+mj-lt"/>
              </a:rPr>
              <a:t>Music</a:t>
            </a:r>
          </a:p>
          <a:p>
            <a:pPr marR="0" lvl="0" algn="ctr" defTabSz="914400" rtl="0" eaLnBrk="0" fontAlgn="base" latinLnBrk="0" hangingPunct="0">
              <a:lnSpc>
                <a:spcPct val="100000"/>
              </a:lnSpc>
              <a:spcBef>
                <a:spcPct val="0"/>
              </a:spcBef>
              <a:spcAft>
                <a:spcPct val="0"/>
              </a:spcAft>
              <a:buClrTx/>
              <a:buSzTx/>
              <a:tabLst/>
            </a:pPr>
            <a:r>
              <a:rPr kumimoji="0" lang="en-US" altLang="en-US" sz="1200" b="1" i="0" u="none" strike="noStrike" cap="none" normalizeH="0" baseline="0" dirty="0">
                <a:ln>
                  <a:noFill/>
                </a:ln>
                <a:solidFill>
                  <a:srgbClr val="FF0000"/>
                </a:solidFill>
                <a:effectLst/>
                <a:latin typeface="+mj-lt"/>
              </a:rPr>
              <a:t>General </a:t>
            </a:r>
          </a:p>
          <a:p>
            <a:pPr marR="0" lvl="0" algn="ctr" defTabSz="914400" rtl="0" eaLnBrk="0" fontAlgn="base" latinLnBrk="0" hangingPunct="0">
              <a:lnSpc>
                <a:spcPct val="100000"/>
              </a:lnSpc>
              <a:spcBef>
                <a:spcPct val="0"/>
              </a:spcBef>
              <a:spcAft>
                <a:spcPct val="0"/>
              </a:spcAft>
              <a:buClrTx/>
              <a:buSzTx/>
              <a:tabLst/>
            </a:pPr>
            <a:endParaRPr kumimoji="0" lang="en-US" altLang="en-US" i="0" u="none" strike="noStrike" cap="none" normalizeH="0" baseline="0" dirty="0">
              <a:ln>
                <a:noFill/>
              </a:ln>
              <a:solidFill>
                <a:srgbClr val="FF0000"/>
              </a:solidFill>
              <a:effectLst/>
              <a:latin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Tx/>
              <a:buChar char="-"/>
              <a:tabLst/>
            </a:pPr>
            <a:endParaRPr kumimoji="0" lang="en-US" altLang="en-US" i="0" u="none" strike="noStrike" cap="none" normalizeH="0" baseline="0" dirty="0">
              <a:ln>
                <a:noFill/>
              </a:ln>
              <a:effectLst/>
              <a:latin typeface="Calibri" panose="020F0502020204030204" pitchFamily="34" charset="0"/>
            </a:endParaRPr>
          </a:p>
        </p:txBody>
      </p:sp>
      <p:grpSp>
        <p:nvGrpSpPr>
          <p:cNvPr id="15" name="Group 14">
            <a:extLst>
              <a:ext uri="{FF2B5EF4-FFF2-40B4-BE49-F238E27FC236}">
                <a16:creationId xmlns:a16="http://schemas.microsoft.com/office/drawing/2014/main" id="{21FAC979-F2A8-9D2D-0A00-0F5478833CE1}"/>
              </a:ext>
            </a:extLst>
          </p:cNvPr>
          <p:cNvGrpSpPr/>
          <p:nvPr/>
        </p:nvGrpSpPr>
        <p:grpSpPr>
          <a:xfrm>
            <a:off x="6087493" y="5115658"/>
            <a:ext cx="5896417" cy="1572806"/>
            <a:chOff x="6087493" y="5115658"/>
            <a:chExt cx="5896417" cy="1572806"/>
          </a:xfrm>
        </p:grpSpPr>
        <p:sp>
          <p:nvSpPr>
            <p:cNvPr id="16" name="Text Box 2">
              <a:extLst>
                <a:ext uri="{FF2B5EF4-FFF2-40B4-BE49-F238E27FC236}">
                  <a16:creationId xmlns:a16="http://schemas.microsoft.com/office/drawing/2014/main" id="{3933BD48-4596-551B-A088-A69170B89682}"/>
                </a:ext>
              </a:extLst>
            </p:cNvPr>
            <p:cNvSpPr txBox="1">
              <a:spLocks noChangeArrowheads="1"/>
            </p:cNvSpPr>
            <p:nvPr/>
          </p:nvSpPr>
          <p:spPr bwMode="auto">
            <a:xfrm>
              <a:off x="6087493" y="5115658"/>
              <a:ext cx="5860684" cy="1572806"/>
            </a:xfrm>
            <a:prstGeom prst="rect">
              <a:avLst/>
            </a:prstGeom>
            <a:solidFill>
              <a:srgbClr val="FFFFFF"/>
            </a:solidFill>
            <a:ln w="25400"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dirty="0">
                <a:solidFill>
                  <a:srgbClr val="000000"/>
                </a:solidFill>
                <a:latin typeface="Calibri" panose="020F0502020204030204" pitchFamily="34" charset="0"/>
              </a:endParaRPr>
            </a:p>
          </p:txBody>
        </p:sp>
        <p:sp>
          <p:nvSpPr>
            <p:cNvPr id="17" name="TextBox 16">
              <a:extLst>
                <a:ext uri="{FF2B5EF4-FFF2-40B4-BE49-F238E27FC236}">
                  <a16:creationId xmlns:a16="http://schemas.microsoft.com/office/drawing/2014/main" id="{10B66CD4-940A-B57F-D70E-4FC5F6FCD0D7}"/>
                </a:ext>
              </a:extLst>
            </p:cNvPr>
            <p:cNvSpPr txBox="1"/>
            <p:nvPr/>
          </p:nvSpPr>
          <p:spPr>
            <a:xfrm>
              <a:off x="6221932" y="5474936"/>
              <a:ext cx="5761978" cy="830997"/>
            </a:xfrm>
            <a:prstGeom prst="rect">
              <a:avLst/>
            </a:prstGeom>
            <a:noFill/>
          </p:spPr>
          <p:txBody>
            <a:bodyPr wrap="square" rtlCol="0">
              <a:spAutoFit/>
            </a:bodyPr>
            <a:lstStyle/>
            <a:p>
              <a:pPr algn="ctr"/>
              <a:r>
                <a:rPr lang="en-AU" sz="2400" i="1" dirty="0">
                  <a:solidFill>
                    <a:srgbClr val="92D050"/>
                  </a:solidFill>
                </a:rPr>
                <a:t>Children must bring – hat, water bottle, recess, lunch and enclosed shoes</a:t>
              </a:r>
            </a:p>
          </p:txBody>
        </p:sp>
      </p:grpSp>
      <p:pic>
        <p:nvPicPr>
          <p:cNvPr id="30" name="Picture 29" descr="A black background with red text and green leaves&#10;&#10;Description automatically generated">
            <a:extLst>
              <a:ext uri="{FF2B5EF4-FFF2-40B4-BE49-F238E27FC236}">
                <a16:creationId xmlns:a16="http://schemas.microsoft.com/office/drawing/2014/main" id="{9220F28B-FCF1-9767-2691-54E07C2155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33149" y="2219281"/>
            <a:ext cx="2209911" cy="2209911"/>
          </a:xfrm>
          <a:prstGeom prst="rect">
            <a:avLst/>
          </a:prstGeom>
        </p:spPr>
      </p:pic>
    </p:spTree>
    <p:extLst>
      <p:ext uri="{BB962C8B-B14F-4D97-AF65-F5344CB8AC3E}">
        <p14:creationId xmlns:p14="http://schemas.microsoft.com/office/powerpoint/2010/main" val="3562297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attern of watermelon slices&#10;&#10;Description automatically generated">
            <a:extLst>
              <a:ext uri="{FF2B5EF4-FFF2-40B4-BE49-F238E27FC236}">
                <a16:creationId xmlns:a16="http://schemas.microsoft.com/office/drawing/2014/main" id="{294A2414-689A-7698-4AFA-9497D69F7B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pic>
        <p:nvPicPr>
          <p:cNvPr id="35" name="Picture 4" descr="Abstract background with a hand painted watercolour design 2274682 Vector  Art at Vecteezy">
            <a:extLst>
              <a:ext uri="{FF2B5EF4-FFF2-40B4-BE49-F238E27FC236}">
                <a16:creationId xmlns:a16="http://schemas.microsoft.com/office/drawing/2014/main" id="{2CA56E9E-5E5E-4E3D-B435-D6AB77B673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7166" y="1335134"/>
            <a:ext cx="1130157" cy="62990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CA0C599-1FEB-40BD-939F-411A34A0B8E6}"/>
              </a:ext>
            </a:extLst>
          </p:cNvPr>
          <p:cNvSpPr txBox="1"/>
          <p:nvPr/>
        </p:nvSpPr>
        <p:spPr>
          <a:xfrm>
            <a:off x="1722615" y="-21866"/>
            <a:ext cx="8998634" cy="584775"/>
          </a:xfrm>
          <a:prstGeom prst="rect">
            <a:avLst/>
          </a:prstGeom>
          <a:noFill/>
        </p:spPr>
        <p:txBody>
          <a:bodyPr wrap="square" rtlCol="0">
            <a:spAutoFit/>
          </a:bodyPr>
          <a:lstStyle/>
          <a:p>
            <a:pPr algn="ctr"/>
            <a:r>
              <a:rPr lang="en-US" sz="3200" b="1" dirty="0">
                <a:solidFill>
                  <a:srgbClr val="0070C0"/>
                </a:solidFill>
                <a:latin typeface="Cavolini" panose="03000502040302020204" pitchFamily="66" charset="0"/>
                <a:cs typeface="Cavolini" panose="03000502040302020204" pitchFamily="66" charset="0"/>
              </a:rPr>
              <a:t>PCYC OOSH Gunnedah Summer Holidays</a:t>
            </a:r>
            <a:endParaRPr lang="en-AU" sz="3200" b="1" dirty="0">
              <a:solidFill>
                <a:srgbClr val="0070C0"/>
              </a:solidFill>
              <a:latin typeface="Cavolini" panose="03000502040302020204" pitchFamily="66" charset="0"/>
              <a:cs typeface="Cavolini" panose="03000502040302020204" pitchFamily="66" charset="0"/>
            </a:endParaRPr>
          </a:p>
        </p:txBody>
      </p:sp>
      <p:sp>
        <p:nvSpPr>
          <p:cNvPr id="28" name="Text Box 3">
            <a:extLst>
              <a:ext uri="{FF2B5EF4-FFF2-40B4-BE49-F238E27FC236}">
                <a16:creationId xmlns:a16="http://schemas.microsoft.com/office/drawing/2014/main" id="{CEE35EF3-DFD1-4524-BFD0-FB7A809A9F71}"/>
              </a:ext>
            </a:extLst>
          </p:cNvPr>
          <p:cNvSpPr txBox="1">
            <a:spLocks noChangeArrowheads="1"/>
          </p:cNvSpPr>
          <p:nvPr/>
        </p:nvSpPr>
        <p:spPr bwMode="auto">
          <a:xfrm>
            <a:off x="3388456" y="4277473"/>
            <a:ext cx="3030017" cy="2381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32" name="Text Box 2">
            <a:extLst>
              <a:ext uri="{FF2B5EF4-FFF2-40B4-BE49-F238E27FC236}">
                <a16:creationId xmlns:a16="http://schemas.microsoft.com/office/drawing/2014/main" id="{0BE29E53-524E-DBFE-A6E1-951D687CEFDA}"/>
              </a:ext>
            </a:extLst>
          </p:cNvPr>
          <p:cNvSpPr txBox="1">
            <a:spLocks noChangeArrowheads="1"/>
          </p:cNvSpPr>
          <p:nvPr/>
        </p:nvSpPr>
        <p:spPr bwMode="auto">
          <a:xfrm>
            <a:off x="7392601" y="610377"/>
            <a:ext cx="2213057" cy="4270675"/>
          </a:xfrm>
          <a:prstGeom prst="rect">
            <a:avLst/>
          </a:prstGeom>
          <a:solidFill>
            <a:srgbClr val="FFFFFF"/>
          </a:solidFill>
          <a:ln w="25400" algn="ctr">
            <a:solidFill>
              <a:schemeClr val="accent2">
                <a:lumMod val="75000"/>
              </a:schemeClr>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b="1" dirty="0">
                <a:solidFill>
                  <a:srgbClr val="000000"/>
                </a:solidFill>
                <a:latin typeface="+mj-lt"/>
              </a:rPr>
              <a:t>THURSDAY 11</a:t>
            </a:r>
            <a:r>
              <a:rPr lang="en-US" altLang="en-US" sz="1200" b="1" baseline="30000" dirty="0">
                <a:solidFill>
                  <a:srgbClr val="000000"/>
                </a:solidFill>
                <a:latin typeface="+mj-lt"/>
              </a:rPr>
              <a:t>th</a:t>
            </a:r>
            <a:r>
              <a:rPr lang="en-US" altLang="en-US" sz="1200" b="1" dirty="0">
                <a:solidFill>
                  <a:srgbClr val="000000"/>
                </a:solidFill>
                <a:latin typeface="+mj-lt"/>
              </a:rPr>
              <a:t> January</a:t>
            </a:r>
            <a:endParaRPr kumimoji="0" lang="en-US" altLang="en-US" sz="1200" b="1" i="0" u="none" strike="noStrike" cap="none" normalizeH="0" baseline="0" dirty="0">
              <a:ln>
                <a:noFill/>
              </a:ln>
              <a:solidFill>
                <a:srgbClr val="000000"/>
              </a:solidFill>
              <a:effectLst/>
              <a:latin typeface="+mj-lt"/>
            </a:endParaRPr>
          </a:p>
          <a:p>
            <a:pPr algn="ctr" eaLnBrk="0" fontAlgn="base" hangingPunct="0">
              <a:spcBef>
                <a:spcPct val="0"/>
              </a:spcBef>
              <a:spcAft>
                <a:spcPct val="0"/>
              </a:spcAft>
            </a:pPr>
            <a:r>
              <a:rPr lang="en-US" altLang="en-US" sz="1200" dirty="0">
                <a:latin typeface="+mj-lt"/>
                <a:cs typeface="Calibri Light"/>
              </a:rPr>
              <a:t>Early bird $90 Normal $95</a:t>
            </a:r>
            <a:br>
              <a:rPr lang="en-US" altLang="en-US" sz="1200" b="1" dirty="0">
                <a:solidFill>
                  <a:srgbClr val="FF0000"/>
                </a:solidFill>
                <a:latin typeface="+mj-lt"/>
              </a:rPr>
            </a:br>
            <a:br>
              <a:rPr lang="en-US" altLang="en-US" sz="1200" b="1" dirty="0">
                <a:solidFill>
                  <a:srgbClr val="FF0000"/>
                </a:solidFill>
                <a:latin typeface="+mj-lt"/>
              </a:rPr>
            </a:br>
            <a:r>
              <a:rPr lang="en-US" altLang="en-US" sz="1200" b="1" dirty="0">
                <a:solidFill>
                  <a:srgbClr val="FF0000"/>
                </a:solidFill>
                <a:latin typeface="+mj-lt"/>
              </a:rPr>
              <a:t>WONKA – Civic theater Gunnedah McDonalds to follow!!</a:t>
            </a:r>
          </a:p>
          <a:p>
            <a:pPr algn="ctr" eaLnBrk="0" fontAlgn="base" hangingPunct="0">
              <a:spcBef>
                <a:spcPct val="0"/>
              </a:spcBef>
              <a:spcAft>
                <a:spcPct val="0"/>
              </a:spcAft>
            </a:pPr>
            <a:endParaRPr lang="en-US" altLang="en-US" sz="1200" b="1" dirty="0">
              <a:solidFill>
                <a:srgbClr val="FF0000"/>
              </a:solidFill>
              <a:latin typeface="+mj-lt"/>
            </a:endParaRPr>
          </a:p>
          <a:p>
            <a:pPr algn="ctr" eaLnBrk="0" fontAlgn="base" hangingPunct="0">
              <a:spcBef>
                <a:spcPct val="0"/>
              </a:spcBef>
              <a:spcAft>
                <a:spcPct val="0"/>
              </a:spcAft>
            </a:pPr>
            <a:endParaRPr lang="en-US" altLang="en-US" sz="1200" b="1" dirty="0">
              <a:solidFill>
                <a:srgbClr val="FF0000"/>
              </a:solidFill>
              <a:latin typeface="+mj-lt"/>
            </a:endParaRPr>
          </a:p>
          <a:p>
            <a:pPr algn="ctr" eaLnBrk="0" fontAlgn="base" hangingPunct="0">
              <a:spcBef>
                <a:spcPct val="0"/>
              </a:spcBef>
              <a:spcAft>
                <a:spcPct val="0"/>
              </a:spcAft>
            </a:pPr>
            <a:r>
              <a:rPr lang="en-US" altLang="en-US" sz="1200" dirty="0">
                <a:solidFill>
                  <a:srgbClr val="A824FA"/>
                </a:solidFill>
              </a:rPr>
              <a:t>Back to the movies we go, we will leave the service @9:15am and walk down to the civic theater where we will watch WONKA at 10am. </a:t>
            </a:r>
          </a:p>
          <a:p>
            <a:pPr algn="ctr" eaLnBrk="0" fontAlgn="base" hangingPunct="0">
              <a:spcBef>
                <a:spcPct val="0"/>
              </a:spcBef>
              <a:spcAft>
                <a:spcPct val="0"/>
              </a:spcAft>
            </a:pPr>
            <a:endParaRPr lang="en-US" altLang="en-US" sz="1200" dirty="0">
              <a:solidFill>
                <a:srgbClr val="00B050"/>
              </a:solidFill>
            </a:endParaRPr>
          </a:p>
          <a:p>
            <a:pPr algn="ctr" eaLnBrk="0" fontAlgn="base" hangingPunct="0">
              <a:spcBef>
                <a:spcPct val="0"/>
              </a:spcBef>
              <a:spcAft>
                <a:spcPct val="0"/>
              </a:spcAft>
            </a:pPr>
            <a:r>
              <a:rPr lang="en-US" altLang="en-US" sz="1200" dirty="0">
                <a:solidFill>
                  <a:srgbClr val="00B050"/>
                </a:solidFill>
              </a:rPr>
              <a:t>Once the movie has finished (approx. 11:30am) we will take a walk to McDonalds to enjoy some lunch before returning to OOSH at approx. 1/1:30pm</a:t>
            </a:r>
          </a:p>
          <a:p>
            <a:pPr algn="ctr" eaLnBrk="0" fontAlgn="base" hangingPunct="0">
              <a:spcBef>
                <a:spcPct val="0"/>
              </a:spcBef>
              <a:spcAft>
                <a:spcPct val="0"/>
              </a:spcAft>
            </a:pPr>
            <a:endParaRPr lang="en-US" altLang="en-US" sz="1200" dirty="0">
              <a:solidFill>
                <a:srgbClr val="A824FA"/>
              </a:solidFill>
            </a:endParaRPr>
          </a:p>
          <a:p>
            <a:pPr algn="ctr" eaLnBrk="0" fontAlgn="base" hangingPunct="0">
              <a:spcBef>
                <a:spcPct val="0"/>
              </a:spcBef>
              <a:spcAft>
                <a:spcPct val="0"/>
              </a:spcAft>
            </a:pPr>
            <a:r>
              <a:rPr lang="en-US" altLang="en-US" sz="1200" dirty="0">
                <a:solidFill>
                  <a:srgbClr val="A824FA"/>
                </a:solidFill>
              </a:rPr>
              <a:t>Enjoy some relaxing board and card games in the afternoon. </a:t>
            </a:r>
          </a:p>
          <a:p>
            <a:pPr algn="ctr" eaLnBrk="0" fontAlgn="base" hangingPunct="0">
              <a:spcBef>
                <a:spcPct val="0"/>
              </a:spcBef>
              <a:spcAft>
                <a:spcPct val="0"/>
              </a:spcAft>
            </a:pPr>
            <a:endParaRPr lang="en-US" altLang="en-US" sz="1200" dirty="0">
              <a:latin typeface="+mj-lt"/>
            </a:endParaRPr>
          </a:p>
          <a:p>
            <a:pPr algn="ctr" eaLnBrk="0" fontAlgn="base" hangingPunct="0">
              <a:spcBef>
                <a:spcPct val="0"/>
              </a:spcBef>
              <a:spcAft>
                <a:spcPct val="0"/>
              </a:spcAft>
            </a:pPr>
            <a:endParaRPr lang="en-US" altLang="en-US" sz="1200" dirty="0">
              <a:latin typeface="+mj-lt"/>
            </a:endParaRPr>
          </a:p>
          <a:p>
            <a:pPr algn="ctr" eaLnBrk="0" fontAlgn="base" hangingPunct="0">
              <a:spcBef>
                <a:spcPct val="0"/>
              </a:spcBef>
              <a:spcAft>
                <a:spcPct val="0"/>
              </a:spcAft>
            </a:pPr>
            <a:endParaRPr lang="en-US" altLang="en-US" sz="1200" dirty="0">
              <a:latin typeface="+mj-lt"/>
            </a:endParaRPr>
          </a:p>
        </p:txBody>
      </p:sp>
      <p:sp>
        <p:nvSpPr>
          <p:cNvPr id="43" name="Text Box 2">
            <a:extLst>
              <a:ext uri="{FF2B5EF4-FFF2-40B4-BE49-F238E27FC236}">
                <a16:creationId xmlns:a16="http://schemas.microsoft.com/office/drawing/2014/main" id="{0BBDB587-526E-9213-886E-D4EC4E6605CB}"/>
              </a:ext>
            </a:extLst>
          </p:cNvPr>
          <p:cNvSpPr txBox="1">
            <a:spLocks noChangeArrowheads="1"/>
          </p:cNvSpPr>
          <p:nvPr/>
        </p:nvSpPr>
        <p:spPr bwMode="auto">
          <a:xfrm>
            <a:off x="2546529" y="624465"/>
            <a:ext cx="2213058" cy="4270675"/>
          </a:xfrm>
          <a:prstGeom prst="rect">
            <a:avLst/>
          </a:prstGeom>
          <a:ln w="28575">
            <a:headEnd/>
            <a:tailEnd/>
          </a:ln>
        </p:spPr>
        <p:style>
          <a:lnRef idx="2">
            <a:schemeClr val="accent4"/>
          </a:lnRef>
          <a:fillRef idx="1">
            <a:schemeClr val="lt1"/>
          </a:fillRef>
          <a:effectRef idx="0">
            <a:schemeClr val="accent4"/>
          </a:effectRef>
          <a:fontRef idx="minor">
            <a:schemeClr val="dk1"/>
          </a:fontRef>
        </p:style>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b="1" dirty="0">
                <a:solidFill>
                  <a:srgbClr val="000000"/>
                </a:solidFill>
                <a:latin typeface="+mj-lt"/>
              </a:rPr>
              <a:t>TUESDAY</a:t>
            </a:r>
            <a:r>
              <a:rPr kumimoji="0" lang="en-US" altLang="en-US" sz="1200" b="1" i="0" u="none" strike="noStrike" cap="none" normalizeH="0" baseline="0" dirty="0">
                <a:ln>
                  <a:noFill/>
                </a:ln>
                <a:solidFill>
                  <a:srgbClr val="000000"/>
                </a:solidFill>
                <a:effectLst/>
                <a:latin typeface="+mj-lt"/>
              </a:rPr>
              <a:t> </a:t>
            </a:r>
            <a:r>
              <a:rPr lang="en-US" altLang="en-US" sz="1200" b="1" dirty="0">
                <a:solidFill>
                  <a:srgbClr val="000000"/>
                </a:solidFill>
                <a:latin typeface="+mj-lt"/>
              </a:rPr>
              <a:t>9</a:t>
            </a:r>
            <a:r>
              <a:rPr lang="en-US" altLang="en-US" sz="1200" b="1" baseline="30000" dirty="0">
                <a:solidFill>
                  <a:srgbClr val="000000"/>
                </a:solidFill>
                <a:latin typeface="+mj-lt"/>
              </a:rPr>
              <a:t>th</a:t>
            </a:r>
            <a:r>
              <a:rPr lang="en-US" altLang="en-US" sz="1200" b="1" dirty="0">
                <a:solidFill>
                  <a:srgbClr val="000000"/>
                </a:solidFill>
                <a:latin typeface="+mj-lt"/>
              </a:rPr>
              <a:t> January</a:t>
            </a:r>
            <a:endParaRPr kumimoji="0" lang="en-US" altLang="en-US" sz="1200" b="1" i="0" u="none" strike="noStrike" cap="none" normalizeH="0" baseline="0" dirty="0">
              <a:ln>
                <a:noFill/>
              </a:ln>
              <a:solidFill>
                <a:srgbClr val="000000"/>
              </a:solidFill>
              <a:effectLst/>
              <a:latin typeface="+mj-lt"/>
            </a:endParaRPr>
          </a:p>
          <a:p>
            <a:pPr lvl="0" algn="ctr" eaLnBrk="0" fontAlgn="base" hangingPunct="0">
              <a:spcBef>
                <a:spcPct val="0"/>
              </a:spcBef>
              <a:spcAft>
                <a:spcPct val="0"/>
              </a:spcAft>
            </a:pPr>
            <a:r>
              <a:rPr lang="en-US" altLang="en-US" sz="1200" dirty="0">
                <a:solidFill>
                  <a:schemeClr val="tx1"/>
                </a:solidFill>
                <a:latin typeface="+mj-lt"/>
              </a:rPr>
              <a:t>Early Bird $65 Normal $70</a:t>
            </a:r>
          </a:p>
          <a:p>
            <a:pPr lvl="0" algn="ctr" eaLnBrk="0" fontAlgn="base" hangingPunct="0">
              <a:spcBef>
                <a:spcPct val="0"/>
              </a:spcBef>
              <a:spcAft>
                <a:spcPct val="0"/>
              </a:spcAft>
            </a:pPr>
            <a:endParaRPr lang="en-US" altLang="en-US" sz="1200" b="1" dirty="0">
              <a:solidFill>
                <a:srgbClr val="4D24FC"/>
              </a:solidFill>
              <a:latin typeface="+mj-lt"/>
            </a:endParaRPr>
          </a:p>
          <a:p>
            <a:pPr algn="ctr" eaLnBrk="0" fontAlgn="base" hangingPunct="0">
              <a:spcBef>
                <a:spcPct val="0"/>
              </a:spcBef>
              <a:spcAft>
                <a:spcPct val="0"/>
              </a:spcAft>
            </a:pPr>
            <a:r>
              <a:rPr lang="en-US" altLang="en-US" sz="1400" b="1" dirty="0">
                <a:solidFill>
                  <a:srgbClr val="4D24FC"/>
                </a:solidFill>
                <a:latin typeface="Calibri" panose="020F0502020204030204" pitchFamily="34" charset="0"/>
              </a:rPr>
              <a:t>PCYC’S GOT TALENT </a:t>
            </a:r>
          </a:p>
          <a:p>
            <a:pPr algn="ctr" eaLnBrk="0" fontAlgn="base" hangingPunct="0">
              <a:spcBef>
                <a:spcPct val="0"/>
              </a:spcBef>
              <a:spcAft>
                <a:spcPct val="0"/>
              </a:spcAft>
            </a:pPr>
            <a:r>
              <a:rPr lang="en-US" altLang="en-US" sz="1200" b="1" dirty="0">
                <a:solidFill>
                  <a:srgbClr val="4D24FC"/>
                </a:solidFill>
                <a:latin typeface="Calibri" panose="020F0502020204030204" pitchFamily="34" charset="0"/>
              </a:rPr>
              <a:t>   </a:t>
            </a:r>
            <a:br>
              <a:rPr lang="en-US" altLang="en-US" sz="1200" b="1" dirty="0">
                <a:solidFill>
                  <a:srgbClr val="4D24FC"/>
                </a:solidFill>
                <a:latin typeface="Calibri" panose="020F0502020204030204" pitchFamily="34" charset="0"/>
              </a:rPr>
            </a:br>
            <a:r>
              <a:rPr lang="en-US" altLang="en-US" sz="1200" dirty="0">
                <a:solidFill>
                  <a:srgbClr val="FFC000"/>
                </a:solidFill>
                <a:latin typeface="Calibri" panose="020F0502020204030204" pitchFamily="34" charset="0"/>
              </a:rPr>
              <a:t>Do you think you have what it takes to become the winner of PCYC’s got talent? </a:t>
            </a:r>
          </a:p>
          <a:p>
            <a:pPr algn="ctr" eaLnBrk="0" fontAlgn="base" hangingPunct="0">
              <a:spcBef>
                <a:spcPct val="0"/>
              </a:spcBef>
              <a:spcAft>
                <a:spcPct val="0"/>
              </a:spcAft>
            </a:pPr>
            <a:endParaRPr lang="en-US" altLang="en-US" sz="1200" b="1" dirty="0">
              <a:solidFill>
                <a:srgbClr val="FFC000"/>
              </a:solidFill>
              <a:latin typeface="Calibri" panose="020F0502020204030204" pitchFamily="34" charset="0"/>
            </a:endParaRPr>
          </a:p>
          <a:p>
            <a:pPr algn="ctr" eaLnBrk="0" fontAlgn="base" hangingPunct="0">
              <a:spcBef>
                <a:spcPct val="0"/>
              </a:spcBef>
              <a:spcAft>
                <a:spcPct val="0"/>
              </a:spcAft>
            </a:pPr>
            <a:endParaRPr lang="en-US" altLang="en-US" sz="1200" b="1" dirty="0">
              <a:solidFill>
                <a:srgbClr val="FFC000"/>
              </a:solidFill>
              <a:latin typeface="Calibri" panose="020F0502020204030204" pitchFamily="34" charset="0"/>
            </a:endParaRPr>
          </a:p>
          <a:p>
            <a:pPr algn="ctr" eaLnBrk="0" fontAlgn="base" hangingPunct="0">
              <a:spcBef>
                <a:spcPct val="0"/>
              </a:spcBef>
              <a:spcAft>
                <a:spcPct val="0"/>
              </a:spcAft>
            </a:pPr>
            <a:r>
              <a:rPr lang="en-US" altLang="en-US" sz="1200" dirty="0">
                <a:solidFill>
                  <a:srgbClr val="FF00FF"/>
                </a:solidFill>
                <a:latin typeface="Calibri" panose="020F0502020204030204" pitchFamily="34" charset="0"/>
              </a:rPr>
              <a:t>Start preparing your act now…. Get ready to take the stage in OOSH and perform for the judges as we battle it out to see who is the king or queen of PCYC’s got talent 2023. </a:t>
            </a:r>
          </a:p>
          <a:p>
            <a:pPr algn="ctr" eaLnBrk="0" fontAlgn="base" hangingPunct="0">
              <a:spcBef>
                <a:spcPct val="0"/>
              </a:spcBef>
              <a:spcAft>
                <a:spcPct val="0"/>
              </a:spcAft>
            </a:pPr>
            <a:endParaRPr lang="en-US" altLang="en-US" sz="1200" dirty="0">
              <a:solidFill>
                <a:srgbClr val="FF00FF"/>
              </a:solidFill>
              <a:latin typeface="Calibri" panose="020F0502020204030204" pitchFamily="34" charset="0"/>
            </a:endParaRPr>
          </a:p>
          <a:p>
            <a:pPr algn="ctr" eaLnBrk="0" fontAlgn="base" hangingPunct="0">
              <a:spcBef>
                <a:spcPct val="0"/>
              </a:spcBef>
              <a:spcAft>
                <a:spcPct val="0"/>
              </a:spcAft>
            </a:pPr>
            <a:r>
              <a:rPr lang="en-US" altLang="en-US" sz="1200" dirty="0">
                <a:solidFill>
                  <a:srgbClr val="FF00FF"/>
                </a:solidFill>
                <a:latin typeface="Calibri" panose="020F0502020204030204" pitchFamily="34" charset="0"/>
              </a:rPr>
              <a:t>Prizes for 1</a:t>
            </a:r>
            <a:r>
              <a:rPr lang="en-US" altLang="en-US" sz="1200" baseline="30000" dirty="0">
                <a:solidFill>
                  <a:srgbClr val="FF00FF"/>
                </a:solidFill>
                <a:latin typeface="Calibri" panose="020F0502020204030204" pitchFamily="34" charset="0"/>
              </a:rPr>
              <a:t>st</a:t>
            </a:r>
            <a:r>
              <a:rPr lang="en-US" altLang="en-US" sz="1200" dirty="0">
                <a:solidFill>
                  <a:srgbClr val="FF00FF"/>
                </a:solidFill>
                <a:latin typeface="Calibri" panose="020F0502020204030204" pitchFamily="34" charset="0"/>
              </a:rPr>
              <a:t>, 2</a:t>
            </a:r>
            <a:r>
              <a:rPr lang="en-US" altLang="en-US" sz="1200" baseline="30000" dirty="0">
                <a:solidFill>
                  <a:srgbClr val="FF00FF"/>
                </a:solidFill>
                <a:latin typeface="Calibri" panose="020F0502020204030204" pitchFamily="34" charset="0"/>
              </a:rPr>
              <a:t>nd, </a:t>
            </a:r>
          </a:p>
          <a:p>
            <a:pPr algn="ctr" eaLnBrk="0" fontAlgn="base" hangingPunct="0">
              <a:spcBef>
                <a:spcPct val="0"/>
              </a:spcBef>
              <a:spcAft>
                <a:spcPct val="0"/>
              </a:spcAft>
            </a:pPr>
            <a:r>
              <a:rPr lang="en-US" altLang="en-US" sz="1200" b="1" baseline="30000" dirty="0">
                <a:solidFill>
                  <a:srgbClr val="FF00FF"/>
                </a:solidFill>
                <a:latin typeface="Calibri" panose="020F0502020204030204" pitchFamily="34" charset="0"/>
              </a:rPr>
              <a:t>and 3rd place. </a:t>
            </a:r>
            <a:br>
              <a:rPr lang="en-US" altLang="en-US" sz="1200" b="1" dirty="0">
                <a:solidFill>
                  <a:srgbClr val="4D24FC"/>
                </a:solidFill>
                <a:latin typeface="Calibri" panose="020F0502020204030204" pitchFamily="34" charset="0"/>
              </a:rPr>
            </a:br>
            <a:endParaRPr kumimoji="0" lang="en-US" altLang="en-US" sz="1800" i="0" u="none" strike="noStrike" cap="none" normalizeH="0" baseline="0" dirty="0">
              <a:ln>
                <a:noFill/>
              </a:ln>
              <a:solidFill>
                <a:schemeClr val="tx1"/>
              </a:solidFill>
              <a:effectLst/>
              <a:latin typeface="Calibri" panose="020F0502020204030204" pitchFamily="34" charset="0"/>
            </a:endParaRPr>
          </a:p>
        </p:txBody>
      </p:sp>
      <p:sp>
        <p:nvSpPr>
          <p:cNvPr id="48" name="Text Box 2">
            <a:extLst>
              <a:ext uri="{FF2B5EF4-FFF2-40B4-BE49-F238E27FC236}">
                <a16:creationId xmlns:a16="http://schemas.microsoft.com/office/drawing/2014/main" id="{FAD58292-A695-8FDE-E0A9-043AC4914DC3}"/>
              </a:ext>
            </a:extLst>
          </p:cNvPr>
          <p:cNvSpPr txBox="1">
            <a:spLocks noChangeArrowheads="1"/>
          </p:cNvSpPr>
          <p:nvPr/>
        </p:nvSpPr>
        <p:spPr bwMode="auto">
          <a:xfrm>
            <a:off x="9830451" y="610377"/>
            <a:ext cx="2213057" cy="4254182"/>
          </a:xfrm>
          <a:prstGeom prst="rect">
            <a:avLst/>
          </a:prstGeom>
          <a:solidFill>
            <a:srgbClr val="FFFFFF"/>
          </a:solidFill>
          <a:ln w="25400" algn="ctr">
            <a:solidFill>
              <a:schemeClr val="accent6">
                <a:lumMod val="75000"/>
              </a:schemeClr>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b="1" dirty="0">
                <a:solidFill>
                  <a:srgbClr val="000000"/>
                </a:solidFill>
                <a:latin typeface="+mj-lt"/>
              </a:rPr>
              <a:t>FRIDAY 12</a:t>
            </a:r>
            <a:r>
              <a:rPr lang="en-US" altLang="en-US" sz="1200" b="1" baseline="30000" dirty="0">
                <a:solidFill>
                  <a:srgbClr val="000000"/>
                </a:solidFill>
                <a:latin typeface="+mj-lt"/>
              </a:rPr>
              <a:t>th</a:t>
            </a:r>
            <a:r>
              <a:rPr lang="en-US" altLang="en-US" sz="1200" b="1" dirty="0">
                <a:solidFill>
                  <a:srgbClr val="000000"/>
                </a:solidFill>
                <a:latin typeface="+mj-lt"/>
              </a:rPr>
              <a:t> January</a:t>
            </a:r>
            <a:endParaRPr kumimoji="0" lang="en-US" altLang="en-US" sz="1200" b="1" i="0" u="none" strike="noStrike" cap="none" normalizeH="0" baseline="0" dirty="0">
              <a:ln>
                <a:noFill/>
              </a:ln>
              <a:solidFill>
                <a:srgbClr val="000000"/>
              </a:solidFill>
              <a:effectLst/>
              <a:latin typeface="+mj-lt"/>
            </a:endParaRPr>
          </a:p>
          <a:p>
            <a:pPr algn="ctr"/>
            <a:r>
              <a:rPr lang="en-US" sz="1200" i="0" u="none" strike="noStrike" dirty="0">
                <a:effectLst/>
                <a:latin typeface="+mj-lt"/>
              </a:rPr>
              <a:t>Early Bird $65 Normal $70</a:t>
            </a:r>
            <a:br>
              <a:rPr lang="en-US" sz="1200" b="0" i="0" u="none" strike="noStrike" dirty="0">
                <a:solidFill>
                  <a:srgbClr val="E737C1"/>
                </a:solidFill>
                <a:effectLst/>
                <a:latin typeface="+mj-lt"/>
              </a:rPr>
            </a:br>
            <a:endParaRPr lang="en-US" sz="1200" b="0" i="0" u="none" strike="noStrike" dirty="0">
              <a:solidFill>
                <a:srgbClr val="E737C1"/>
              </a:solidFill>
              <a:effectLst/>
              <a:latin typeface="+mj-lt"/>
            </a:endParaRPr>
          </a:p>
          <a:p>
            <a:pPr algn="ctr"/>
            <a:r>
              <a:rPr lang="en-US" altLang="en-US" sz="1400" b="1" dirty="0">
                <a:solidFill>
                  <a:srgbClr val="FFC000"/>
                </a:solidFill>
              </a:rPr>
              <a:t>Fear Factor Friday</a:t>
            </a:r>
          </a:p>
          <a:p>
            <a:pPr algn="ctr"/>
            <a:br>
              <a:rPr lang="en-US" sz="1200" b="0" i="0" u="none" strike="noStrike" dirty="0">
                <a:solidFill>
                  <a:srgbClr val="E737C1"/>
                </a:solidFill>
                <a:effectLst/>
                <a:latin typeface="+mj-lt"/>
              </a:rPr>
            </a:br>
            <a:r>
              <a:rPr lang="en-US" sz="1200" dirty="0">
                <a:solidFill>
                  <a:srgbClr val="E737C1"/>
                </a:solidFill>
              </a:rPr>
              <a:t>Are you ready to face your fears? Come along today while we blindfold you and take you on a fear factor Friday. At 3pm we will be calling the Coordinator Chantelle and her OOSH children as they have embarked on the same experiences, and we will compare our days. </a:t>
            </a:r>
            <a:br>
              <a:rPr lang="en-US" sz="1200" b="0" i="0" u="none" strike="noStrike" dirty="0">
                <a:solidFill>
                  <a:srgbClr val="E737C1"/>
                </a:solidFill>
                <a:effectLst/>
                <a:latin typeface="+mj-lt"/>
              </a:rPr>
            </a:br>
            <a:br>
              <a:rPr lang="en-US" sz="1200" b="0" i="0" u="none" strike="noStrike" dirty="0">
                <a:solidFill>
                  <a:srgbClr val="E737C1"/>
                </a:solidFill>
                <a:effectLst/>
                <a:latin typeface="+mj-lt"/>
              </a:rPr>
            </a:br>
            <a:endParaRPr lang="en-US" sz="1200" b="0" i="0" u="none" strike="noStrike" dirty="0">
              <a:solidFill>
                <a:srgbClr val="E737C1"/>
              </a:solidFill>
              <a:effectLst/>
              <a:latin typeface="+mj-lt"/>
            </a:endParaRPr>
          </a:p>
          <a:p>
            <a:pPr algn="ctr"/>
            <a:r>
              <a:rPr kumimoji="0" lang="en-US" altLang="en-US" sz="1200" b="1" i="0" u="none" strike="noStrike" cap="none" normalizeH="0" baseline="0" dirty="0">
                <a:ln>
                  <a:noFill/>
                </a:ln>
                <a:solidFill>
                  <a:schemeClr val="tx1"/>
                </a:solidFill>
                <a:effectLst/>
                <a:latin typeface="Arial" panose="020B0604020202020204" pitchFamily="34" charset="0"/>
              </a:rPr>
              <a:t>Some fear factors include</a:t>
            </a:r>
            <a:br>
              <a:rPr kumimoji="0" lang="en-US" altLang="en-US" sz="1200" b="0" i="0" u="none" strike="noStrike" cap="none" normalizeH="0" baseline="0" dirty="0">
                <a:ln>
                  <a:noFill/>
                </a:ln>
                <a:solidFill>
                  <a:schemeClr val="tx1"/>
                </a:solidFill>
                <a:effectLst/>
                <a:latin typeface="Arial" panose="020B0604020202020204" pitchFamily="34" charset="0"/>
              </a:rPr>
            </a:br>
            <a:r>
              <a:rPr kumimoji="0" lang="en-US" altLang="en-US" sz="1200" b="0" i="0" u="none" strike="noStrike" cap="none" normalizeH="0" baseline="0" dirty="0">
                <a:ln>
                  <a:noFill/>
                </a:ln>
                <a:solidFill>
                  <a:schemeClr val="tx1"/>
                </a:solidFill>
                <a:effectLst/>
                <a:latin typeface="Arial" panose="020B0604020202020204" pitchFamily="34" charset="0"/>
              </a:rPr>
              <a:t>-”Blood” chugging contest</a:t>
            </a:r>
            <a:br>
              <a:rPr kumimoji="0" lang="en-US" altLang="en-US" sz="1200" b="0" i="0" u="none" strike="noStrike" cap="none" normalizeH="0" baseline="0" dirty="0">
                <a:ln>
                  <a:noFill/>
                </a:ln>
                <a:solidFill>
                  <a:schemeClr val="tx1"/>
                </a:solidFill>
                <a:effectLst/>
                <a:latin typeface="Arial" panose="020B0604020202020204" pitchFamily="34" charset="0"/>
              </a:rPr>
            </a:br>
            <a:r>
              <a:rPr kumimoji="0" lang="en-US" altLang="en-US" sz="1200" b="0" i="0" u="none" strike="noStrike" cap="none" normalizeH="0" baseline="0" dirty="0">
                <a:ln>
                  <a:noFill/>
                </a:ln>
                <a:solidFill>
                  <a:schemeClr val="tx1"/>
                </a:solidFill>
                <a:effectLst/>
                <a:latin typeface="Arial" panose="020B0604020202020204" pitchFamily="34" charset="0"/>
              </a:rPr>
              <a:t>-Eating weird things</a:t>
            </a:r>
            <a:br>
              <a:rPr kumimoji="0" lang="en-US" altLang="en-US" sz="1200" b="0" i="0" u="none" strike="noStrike" cap="none" normalizeH="0" baseline="0" dirty="0">
                <a:ln>
                  <a:noFill/>
                </a:ln>
                <a:solidFill>
                  <a:schemeClr val="tx1"/>
                </a:solidFill>
                <a:effectLst/>
                <a:latin typeface="Arial" panose="020B0604020202020204" pitchFamily="34" charset="0"/>
              </a:rPr>
            </a:br>
            <a:r>
              <a:rPr kumimoji="0" lang="en-US" altLang="en-US" sz="1200" b="0" i="0" u="none" strike="noStrike" cap="none" normalizeH="0" baseline="0" dirty="0">
                <a:ln>
                  <a:noFill/>
                </a:ln>
                <a:solidFill>
                  <a:schemeClr val="tx1"/>
                </a:solidFill>
                <a:effectLst/>
                <a:latin typeface="Arial" panose="020B0604020202020204" pitchFamily="34" charset="0"/>
              </a:rPr>
              <a:t>-Guess what it is</a:t>
            </a:r>
            <a:br>
              <a:rPr kumimoji="0" lang="en-US" altLang="en-US" sz="1200" b="0" i="0" u="none" strike="noStrike" cap="none" normalizeH="0" baseline="0" dirty="0">
                <a:ln>
                  <a:noFill/>
                </a:ln>
                <a:solidFill>
                  <a:schemeClr val="tx1"/>
                </a:solidFill>
                <a:effectLst/>
                <a:latin typeface="Arial" panose="020B0604020202020204" pitchFamily="34" charset="0"/>
              </a:rPr>
            </a:br>
            <a:r>
              <a:rPr kumimoji="0" lang="en-US" altLang="en-US" sz="1200" b="0" i="0" u="none" strike="noStrike" cap="none" normalizeH="0" baseline="0" dirty="0">
                <a:ln>
                  <a:noFill/>
                </a:ln>
                <a:solidFill>
                  <a:schemeClr val="tx1"/>
                </a:solidFill>
                <a:effectLst/>
                <a:latin typeface="Arial" panose="020B0604020202020204" pitchFamily="34" charset="0"/>
              </a:rPr>
              <a:t>-Fearless physical contest</a:t>
            </a:r>
          </a:p>
          <a:p>
            <a:pPr algn="ctr" eaLnBrk="0" fontAlgn="base" hangingPunct="0">
              <a:spcBef>
                <a:spcPct val="0"/>
              </a:spcBef>
              <a:spcAft>
                <a:spcPct val="0"/>
              </a:spcAft>
            </a:pP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1" dirty="0">
                <a:latin typeface="Calibri" panose="020F0502020204030204" pitchFamily="34" charset="0"/>
              </a:rPr>
              <a:t> </a:t>
            </a:r>
            <a:br>
              <a:rPr kumimoji="0" lang="en-US" altLang="en-US" sz="1200" b="0" i="0" u="none" strike="noStrike" cap="none" normalizeH="0" baseline="0" dirty="0">
                <a:ln>
                  <a:noFill/>
                </a:ln>
                <a:solidFill>
                  <a:schemeClr val="tx1"/>
                </a:solidFill>
                <a:effectLst/>
                <a:latin typeface="Arial" panose="020B0604020202020204" pitchFamily="34" charset="0"/>
              </a:rPr>
            </a:b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b="1" dirty="0">
                <a:latin typeface="Calibri" panose="020F0502020204030204" pitchFamily="34" charset="0"/>
              </a:rPr>
              <a:t> </a:t>
            </a:r>
          </a:p>
        </p:txBody>
      </p:sp>
      <p:sp>
        <p:nvSpPr>
          <p:cNvPr id="49" name="Text Box 2">
            <a:extLst>
              <a:ext uri="{FF2B5EF4-FFF2-40B4-BE49-F238E27FC236}">
                <a16:creationId xmlns:a16="http://schemas.microsoft.com/office/drawing/2014/main" id="{BCBD5F3E-983F-AF3A-EA34-AE0113377BB2}"/>
              </a:ext>
            </a:extLst>
          </p:cNvPr>
          <p:cNvSpPr txBox="1">
            <a:spLocks noChangeArrowheads="1"/>
          </p:cNvSpPr>
          <p:nvPr/>
        </p:nvSpPr>
        <p:spPr bwMode="auto">
          <a:xfrm>
            <a:off x="108679" y="638553"/>
            <a:ext cx="2213057" cy="4256587"/>
          </a:xfrm>
          <a:prstGeom prst="rect">
            <a:avLst/>
          </a:prstGeom>
          <a:solidFill>
            <a:srgbClr val="FFFFFF"/>
          </a:solidFill>
          <a:ln w="25400"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j-lt"/>
              </a:rPr>
              <a:t>MONDAY </a:t>
            </a:r>
            <a:r>
              <a:rPr lang="en-US" altLang="en-US" sz="1200" b="1" dirty="0">
                <a:solidFill>
                  <a:srgbClr val="000000"/>
                </a:solidFill>
                <a:latin typeface="+mj-lt"/>
              </a:rPr>
              <a:t>8</a:t>
            </a:r>
            <a:r>
              <a:rPr lang="en-US" altLang="en-US" sz="1200" b="1" baseline="30000" dirty="0">
                <a:solidFill>
                  <a:srgbClr val="000000"/>
                </a:solidFill>
                <a:latin typeface="+mj-lt"/>
              </a:rPr>
              <a:t>th</a:t>
            </a:r>
            <a:r>
              <a:rPr lang="en-US" altLang="en-US" sz="1200" b="1" dirty="0">
                <a:solidFill>
                  <a:srgbClr val="000000"/>
                </a:solidFill>
                <a:latin typeface="+mj-lt"/>
              </a:rPr>
              <a:t> January</a:t>
            </a:r>
            <a:endParaRPr kumimoji="0" lang="en-US" altLang="en-US" sz="1200" b="1" i="0" u="none" strike="noStrike" cap="none" normalizeH="0" baseline="0" dirty="0">
              <a:ln>
                <a:noFill/>
              </a:ln>
              <a:solidFill>
                <a:srgbClr val="000000"/>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mj-lt"/>
                <a:cs typeface="Calibri"/>
              </a:rPr>
              <a:t>Early Bird $70 Normal $75</a:t>
            </a:r>
            <a:br>
              <a:rPr lang="en-US" altLang="en-US" sz="1200" b="1" dirty="0">
                <a:latin typeface="+mj-lt"/>
                <a:cs typeface="Calibri"/>
              </a:rPr>
            </a:br>
            <a:br>
              <a:rPr lang="en-US" altLang="en-US" sz="1200" b="1" dirty="0">
                <a:latin typeface="+mj-lt"/>
                <a:cs typeface="Calibri"/>
              </a:rPr>
            </a:br>
            <a:r>
              <a:rPr lang="en-US" altLang="en-US" sz="1400" b="1" dirty="0">
                <a:solidFill>
                  <a:srgbClr val="FFC000"/>
                </a:solidFill>
                <a:latin typeface="+mj-lt"/>
                <a:cs typeface="Calibri"/>
              </a:rPr>
              <a:t>Camp out in OOSH </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200" b="1" dirty="0">
              <a:solidFill>
                <a:srgbClr val="FF0000"/>
              </a:solidFill>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100" dirty="0">
                <a:latin typeface="Calibri" panose="020F0502020204030204" pitchFamily="34" charset="0"/>
              </a:rPr>
              <a:t>Bring your tent, swag or sleeping bag as we have a camp out in OOSH. </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100" dirty="0">
                <a:latin typeface="Calibri" panose="020F0502020204030204" pitchFamily="34" charset="0"/>
              </a:rPr>
              <a:t>As we close all the blinds and turn off the lights, we will enjoy some songs by the “fire” make </a:t>
            </a:r>
            <a:r>
              <a:rPr lang="en-US" altLang="en-US" sz="1100" dirty="0" err="1">
                <a:latin typeface="Calibri" panose="020F0502020204030204" pitchFamily="34" charset="0"/>
              </a:rPr>
              <a:t>milos</a:t>
            </a:r>
            <a:r>
              <a:rPr lang="en-US" altLang="en-US" sz="1100" dirty="0">
                <a:latin typeface="Calibri" panose="020F0502020204030204" pitchFamily="34" charset="0"/>
              </a:rPr>
              <a:t>, smores, and much more. </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a:solidFill>
                <a:srgbClr val="FF0000"/>
              </a:solidFill>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100" dirty="0">
                <a:solidFill>
                  <a:srgbClr val="FF0000"/>
                </a:solidFill>
                <a:latin typeface="Calibri" panose="020F0502020204030204" pitchFamily="34" charset="0"/>
              </a:rPr>
              <a:t>Some of our activities will include: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100" dirty="0">
                <a:solidFill>
                  <a:srgbClr val="FF0000"/>
                </a:solidFill>
                <a:latin typeface="Calibri" panose="020F0502020204030204" pitchFamily="34" charset="0"/>
              </a:rPr>
              <a:t>Marshmallow bingo</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100" dirty="0">
                <a:solidFill>
                  <a:srgbClr val="FF0000"/>
                </a:solidFill>
                <a:latin typeface="Calibri" panose="020F0502020204030204" pitchFamily="34" charset="0"/>
              </a:rPr>
              <a:t>Handprint campfire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100" dirty="0">
                <a:solidFill>
                  <a:srgbClr val="FF0000"/>
                </a:solidFill>
                <a:latin typeface="Calibri" panose="020F0502020204030204" pitchFamily="34" charset="0"/>
              </a:rPr>
              <a:t>Fishing hole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100" dirty="0">
                <a:solidFill>
                  <a:srgbClr val="FF0000"/>
                </a:solidFill>
                <a:latin typeface="Calibri" panose="020F0502020204030204" pitchFamily="34" charset="0"/>
              </a:rPr>
              <a:t>Story telling</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br>
              <a:rPr lang="en-US" altLang="en-US" b="1" dirty="0">
                <a:latin typeface="Calibri" panose="020F0502020204030204" pitchFamily="34" charset="0"/>
              </a:rPr>
            </a:br>
            <a:br>
              <a:rPr lang="en-US" altLang="en-US" b="1" dirty="0">
                <a:latin typeface="Calibri" panose="020F0502020204030204" pitchFamily="34" charset="0"/>
              </a:rPr>
            </a:br>
            <a:br>
              <a:rPr lang="en-US" altLang="en-US" b="1" dirty="0">
                <a:latin typeface="Calibri" panose="020F0502020204030204" pitchFamily="34" charset="0"/>
              </a:rPr>
            </a:br>
            <a:br>
              <a:rPr lang="en-US" altLang="en-US" b="1" dirty="0">
                <a:latin typeface="Calibri" panose="020F0502020204030204" pitchFamily="34" charset="0"/>
              </a:rPr>
            </a:br>
            <a:r>
              <a:rPr lang="en-US" altLang="en-US" b="1" dirty="0">
                <a:latin typeface="Calibri" panose="020F0502020204030204" pitchFamily="34" charset="0"/>
              </a:rPr>
              <a:t> </a:t>
            </a:r>
            <a:br>
              <a:rPr lang="en-US" altLang="en-US" b="1" dirty="0">
                <a:latin typeface="Calibri" panose="020F0502020204030204" pitchFamily="34" charset="0"/>
              </a:rPr>
            </a:br>
            <a:endParaRPr kumimoji="0" lang="en-US" altLang="en-US" sz="1200" i="0" u="none" strike="noStrike" cap="none" normalizeH="0" baseline="0" dirty="0">
              <a:ln>
                <a:noFill/>
              </a:ln>
              <a:effectLst/>
              <a:latin typeface="Calibri" panose="020F0502020204030204" pitchFamily="34" charset="0"/>
            </a:endParaRPr>
          </a:p>
        </p:txBody>
      </p:sp>
      <p:grpSp>
        <p:nvGrpSpPr>
          <p:cNvPr id="2" name="Group 1">
            <a:extLst>
              <a:ext uri="{FF2B5EF4-FFF2-40B4-BE49-F238E27FC236}">
                <a16:creationId xmlns:a16="http://schemas.microsoft.com/office/drawing/2014/main" id="{15BC6CDF-B19A-F686-7F5E-59B412A6E76B}"/>
              </a:ext>
            </a:extLst>
          </p:cNvPr>
          <p:cNvGrpSpPr/>
          <p:nvPr/>
        </p:nvGrpSpPr>
        <p:grpSpPr>
          <a:xfrm>
            <a:off x="115040" y="5116438"/>
            <a:ext cx="5761978" cy="1970431"/>
            <a:chOff x="115040" y="5116438"/>
            <a:chExt cx="5761978" cy="1970431"/>
          </a:xfrm>
        </p:grpSpPr>
        <p:sp>
          <p:nvSpPr>
            <p:cNvPr id="8" name="Text Box 2">
              <a:extLst>
                <a:ext uri="{FF2B5EF4-FFF2-40B4-BE49-F238E27FC236}">
                  <a16:creationId xmlns:a16="http://schemas.microsoft.com/office/drawing/2014/main" id="{5D324D79-5E1C-AE01-EC02-89B21E6FF7B6}"/>
                </a:ext>
              </a:extLst>
            </p:cNvPr>
            <p:cNvSpPr txBox="1">
              <a:spLocks noChangeArrowheads="1"/>
            </p:cNvSpPr>
            <p:nvPr/>
          </p:nvSpPr>
          <p:spPr bwMode="auto">
            <a:xfrm>
              <a:off x="115040" y="5116438"/>
              <a:ext cx="5761978" cy="1572806"/>
            </a:xfrm>
            <a:prstGeom prst="rect">
              <a:avLst/>
            </a:prstGeom>
            <a:solidFill>
              <a:srgbClr val="FFFFFF"/>
            </a:solidFill>
            <a:ln w="25400" algn="ctr">
              <a:solidFill>
                <a:srgbClr val="7030A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dirty="0">
                <a:solidFill>
                  <a:srgbClr val="000000"/>
                </a:solidFill>
                <a:latin typeface="Calibri" panose="020F0502020204030204" pitchFamily="34" charset="0"/>
              </a:endParaRPr>
            </a:p>
          </p:txBody>
        </p:sp>
        <p:sp>
          <p:nvSpPr>
            <p:cNvPr id="10" name="TextBox 9">
              <a:extLst>
                <a:ext uri="{FF2B5EF4-FFF2-40B4-BE49-F238E27FC236}">
                  <a16:creationId xmlns:a16="http://schemas.microsoft.com/office/drawing/2014/main" id="{7E27F495-9AF3-50DB-BC47-E6DE4863E232}"/>
                </a:ext>
              </a:extLst>
            </p:cNvPr>
            <p:cNvSpPr txBox="1"/>
            <p:nvPr/>
          </p:nvSpPr>
          <p:spPr>
            <a:xfrm>
              <a:off x="235316" y="5117099"/>
              <a:ext cx="5591236" cy="1969770"/>
            </a:xfrm>
            <a:prstGeom prst="rect">
              <a:avLst/>
            </a:prstGeom>
            <a:noFill/>
          </p:spPr>
          <p:txBody>
            <a:bodyPr wrap="square">
              <a:spAutoFit/>
            </a:bodyPr>
            <a:lstStyle/>
            <a:p>
              <a:pPr algn="ctr" eaLnBrk="0" fontAlgn="base" hangingPunct="0">
                <a:spcBef>
                  <a:spcPct val="0"/>
                </a:spcBef>
                <a:spcAft>
                  <a:spcPct val="0"/>
                </a:spcAft>
              </a:pPr>
              <a:r>
                <a:rPr lang="en-US" altLang="en-US" dirty="0">
                  <a:solidFill>
                    <a:srgbClr val="0099FF"/>
                  </a:solidFill>
                  <a:latin typeface="Calibri" panose="020F0502020204030204" pitchFamily="34" charset="0"/>
                </a:rPr>
                <a:t>Email us here: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99FF"/>
                  </a:solidFill>
                  <a:effectLst/>
                  <a:latin typeface="Calibri" panose="020F0502020204030204" pitchFamily="34" charset="0"/>
                </a:rPr>
                <a:t>gunnedahoosh@pcycnsw.org.au</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b="1" dirty="0">
                  <a:solidFill>
                    <a:srgbClr val="0099FF"/>
                  </a:solidFill>
                  <a:latin typeface="Calibri" panose="020F0502020204030204" pitchFamily="34" charset="0"/>
                </a:rPr>
                <a:t>Early bird prices cease 1</a:t>
              </a:r>
              <a:r>
                <a:rPr lang="en-US" altLang="en-US" b="1" baseline="30000" dirty="0">
                  <a:solidFill>
                    <a:srgbClr val="0099FF"/>
                  </a:solidFill>
                  <a:latin typeface="Calibri" panose="020F0502020204030204" pitchFamily="34" charset="0"/>
                </a:rPr>
                <a:t>st</a:t>
              </a:r>
              <a:r>
                <a:rPr lang="en-US" altLang="en-US" b="1" dirty="0">
                  <a:solidFill>
                    <a:srgbClr val="0099FF"/>
                  </a:solidFill>
                  <a:latin typeface="Calibri" panose="020F0502020204030204" pitchFamily="34" charset="0"/>
                </a:rPr>
                <a:t> December</a:t>
              </a:r>
            </a:p>
            <a:p>
              <a:pPr algn="ctr" eaLnBrk="0" fontAlgn="base" hangingPunct="0">
                <a:spcBef>
                  <a:spcPct val="0"/>
                </a:spcBef>
                <a:spcAft>
                  <a:spcPct val="0"/>
                </a:spcAft>
              </a:pPr>
              <a:r>
                <a:rPr kumimoji="0" lang="en-US" altLang="en-US" sz="1800" i="0" u="none" strike="noStrike" cap="none" normalizeH="0" baseline="0" dirty="0">
                  <a:ln>
                    <a:noFill/>
                  </a:ln>
                  <a:solidFill>
                    <a:srgbClr val="0099FF"/>
                  </a:solidFill>
                  <a:effectLst/>
                  <a:latin typeface="Calibri" panose="020F0502020204030204" pitchFamily="34" charset="0"/>
                </a:rPr>
                <a:t>Advertised fees are </a:t>
              </a:r>
              <a:r>
                <a:rPr kumimoji="0" lang="en-US" altLang="en-US" sz="1800" b="1" i="0" u="sng" strike="noStrike" cap="none" normalizeH="0" baseline="0" dirty="0">
                  <a:ln>
                    <a:noFill/>
                  </a:ln>
                  <a:solidFill>
                    <a:srgbClr val="0099FF"/>
                  </a:solidFill>
                  <a:effectLst/>
                  <a:latin typeface="Calibri" panose="020F0502020204030204" pitchFamily="34" charset="0"/>
                </a:rPr>
                <a:t>full price</a:t>
              </a:r>
              <a:r>
                <a:rPr kumimoji="0" lang="en-US" altLang="en-US" sz="1800" i="0" u="none" strike="noStrike" cap="none" normalizeH="0" baseline="0" dirty="0">
                  <a:ln>
                    <a:noFill/>
                  </a:ln>
                  <a:solidFill>
                    <a:srgbClr val="0099FF"/>
                  </a:solidFill>
                  <a:effectLst/>
                  <a:latin typeface="Calibri" panose="020F0502020204030204" pitchFamily="34" charset="0"/>
                </a:rPr>
                <a:t>, CCS reduced fees are available for eligible families. </a:t>
              </a:r>
            </a:p>
            <a:p>
              <a:pPr algn="ctr" eaLnBrk="0" fontAlgn="base" hangingPunct="0">
                <a:spcBef>
                  <a:spcPct val="0"/>
                </a:spcBef>
                <a:spcAft>
                  <a:spcPct val="0"/>
                </a:spcAft>
              </a:pPr>
              <a:r>
                <a:rPr kumimoji="0" lang="en-US" altLang="en-US" b="1" i="0" u="none" strike="noStrike" cap="none" normalizeH="0" baseline="0" dirty="0">
                  <a:ln>
                    <a:noFill/>
                  </a:ln>
                  <a:solidFill>
                    <a:srgbClr val="7030A0"/>
                  </a:solidFill>
                  <a:effectLst/>
                  <a:latin typeface="Calibri" panose="020F0502020204030204" pitchFamily="34" charset="0"/>
                </a:rPr>
                <a:t> </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7030A0"/>
                </a:solidFill>
                <a:effectLst/>
                <a:latin typeface="Calibri" panose="020F0502020204030204" pitchFamily="34" charset="0"/>
              </a:endParaRPr>
            </a:p>
          </p:txBody>
        </p:sp>
      </p:grpSp>
      <p:grpSp>
        <p:nvGrpSpPr>
          <p:cNvPr id="9" name="Group 8">
            <a:extLst>
              <a:ext uri="{FF2B5EF4-FFF2-40B4-BE49-F238E27FC236}">
                <a16:creationId xmlns:a16="http://schemas.microsoft.com/office/drawing/2014/main" id="{4BF9DA8B-16AF-5964-C3A0-88647D323F29}"/>
              </a:ext>
            </a:extLst>
          </p:cNvPr>
          <p:cNvGrpSpPr/>
          <p:nvPr/>
        </p:nvGrpSpPr>
        <p:grpSpPr>
          <a:xfrm>
            <a:off x="6087493" y="5115658"/>
            <a:ext cx="5896417" cy="1572806"/>
            <a:chOff x="6087493" y="5115658"/>
            <a:chExt cx="5896417" cy="1572806"/>
          </a:xfrm>
        </p:grpSpPr>
        <p:sp>
          <p:nvSpPr>
            <p:cNvPr id="12" name="Text Box 2">
              <a:extLst>
                <a:ext uri="{FF2B5EF4-FFF2-40B4-BE49-F238E27FC236}">
                  <a16:creationId xmlns:a16="http://schemas.microsoft.com/office/drawing/2014/main" id="{D1A21EEA-7AF8-5FD7-FF9E-F05809A26E41}"/>
                </a:ext>
              </a:extLst>
            </p:cNvPr>
            <p:cNvSpPr txBox="1">
              <a:spLocks noChangeArrowheads="1"/>
            </p:cNvSpPr>
            <p:nvPr/>
          </p:nvSpPr>
          <p:spPr bwMode="auto">
            <a:xfrm>
              <a:off x="6087493" y="5115658"/>
              <a:ext cx="5860684" cy="1572806"/>
            </a:xfrm>
            <a:prstGeom prst="rect">
              <a:avLst/>
            </a:prstGeom>
            <a:solidFill>
              <a:srgbClr val="FFFFFF"/>
            </a:solidFill>
            <a:ln w="25400" algn="ctr">
              <a:solidFill>
                <a:srgbClr val="7030A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dirty="0">
                <a:solidFill>
                  <a:srgbClr val="000000"/>
                </a:solidFill>
                <a:latin typeface="Calibri" panose="020F0502020204030204" pitchFamily="34" charset="0"/>
              </a:endParaRPr>
            </a:p>
          </p:txBody>
        </p:sp>
        <p:sp>
          <p:nvSpPr>
            <p:cNvPr id="15" name="TextBox 14">
              <a:extLst>
                <a:ext uri="{FF2B5EF4-FFF2-40B4-BE49-F238E27FC236}">
                  <a16:creationId xmlns:a16="http://schemas.microsoft.com/office/drawing/2014/main" id="{558E82C5-4CF4-A14C-7F64-469607B6F1F7}"/>
                </a:ext>
              </a:extLst>
            </p:cNvPr>
            <p:cNvSpPr txBox="1"/>
            <p:nvPr/>
          </p:nvSpPr>
          <p:spPr>
            <a:xfrm>
              <a:off x="6221932" y="5474936"/>
              <a:ext cx="5761978" cy="830997"/>
            </a:xfrm>
            <a:prstGeom prst="rect">
              <a:avLst/>
            </a:prstGeom>
            <a:noFill/>
          </p:spPr>
          <p:txBody>
            <a:bodyPr wrap="square" rtlCol="0">
              <a:spAutoFit/>
            </a:bodyPr>
            <a:lstStyle/>
            <a:p>
              <a:pPr algn="ctr"/>
              <a:r>
                <a:rPr lang="en-AU" sz="2400" i="1" dirty="0">
                  <a:solidFill>
                    <a:srgbClr val="0099FF"/>
                  </a:solidFill>
                </a:rPr>
                <a:t>Children must bring – hat, water bottle, recess, lunch and enclosed shoes</a:t>
              </a:r>
            </a:p>
          </p:txBody>
        </p:sp>
      </p:grpSp>
      <p:sp>
        <p:nvSpPr>
          <p:cNvPr id="7" name="Text Box 2">
            <a:extLst>
              <a:ext uri="{FF2B5EF4-FFF2-40B4-BE49-F238E27FC236}">
                <a16:creationId xmlns:a16="http://schemas.microsoft.com/office/drawing/2014/main" id="{4152F54B-960B-D387-AFF0-4CDE245F7074}"/>
              </a:ext>
            </a:extLst>
          </p:cNvPr>
          <p:cNvSpPr txBox="1">
            <a:spLocks noChangeArrowheads="1"/>
          </p:cNvSpPr>
          <p:nvPr/>
        </p:nvSpPr>
        <p:spPr bwMode="auto">
          <a:xfrm>
            <a:off x="5067148" y="624465"/>
            <a:ext cx="2176962" cy="4270675"/>
          </a:xfrm>
          <a:prstGeom prst="rect">
            <a:avLst/>
          </a:prstGeom>
          <a:solidFill>
            <a:srgbClr val="FFFFFF"/>
          </a:solidFill>
          <a:ln w="25400" algn="ctr">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j-lt"/>
              </a:rPr>
              <a:t>WEDNESDAY </a:t>
            </a:r>
            <a:r>
              <a:rPr lang="en-US" altLang="en-US" sz="1200" b="1" dirty="0">
                <a:solidFill>
                  <a:srgbClr val="000000"/>
                </a:solidFill>
                <a:latin typeface="+mj-lt"/>
              </a:rPr>
              <a:t>10</a:t>
            </a:r>
            <a:r>
              <a:rPr lang="en-US" altLang="en-US" sz="1200" b="1" baseline="30000" dirty="0">
                <a:solidFill>
                  <a:srgbClr val="000000"/>
                </a:solidFill>
                <a:latin typeface="+mj-lt"/>
              </a:rPr>
              <a:t>th</a:t>
            </a:r>
            <a:r>
              <a:rPr lang="en-US" altLang="en-US" sz="1200" b="1" dirty="0">
                <a:solidFill>
                  <a:srgbClr val="000000"/>
                </a:solidFill>
                <a:latin typeface="+mj-lt"/>
              </a:rPr>
              <a:t> January</a:t>
            </a:r>
            <a:endParaRPr kumimoji="0" lang="en-US" altLang="en-US" sz="1200" b="1" i="0" u="none" strike="noStrike" cap="none" normalizeH="0" baseline="0" dirty="0">
              <a:ln>
                <a:noFill/>
              </a:ln>
              <a:solidFill>
                <a:srgbClr val="000000"/>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mj-lt"/>
                <a:cs typeface="Calibri Light"/>
              </a:rPr>
              <a:t>Early bird $80 Normal $85</a:t>
            </a:r>
            <a:br>
              <a:rPr lang="en-US" altLang="en-US" sz="1200" b="1" dirty="0">
                <a:solidFill>
                  <a:srgbClr val="00B050"/>
                </a:solidFill>
                <a:latin typeface="+mj-lt"/>
                <a:cs typeface="Calibri Light"/>
              </a:rPr>
            </a:br>
            <a:br>
              <a:rPr lang="en-US" altLang="en-US" sz="1200" b="1" dirty="0">
                <a:solidFill>
                  <a:srgbClr val="00B050"/>
                </a:solidFill>
                <a:latin typeface="+mj-lt"/>
                <a:cs typeface="Calibri Light"/>
              </a:rPr>
            </a:br>
            <a:r>
              <a:rPr lang="en-US" altLang="en-US" sz="1400" b="1" dirty="0">
                <a:solidFill>
                  <a:srgbClr val="00B050"/>
                </a:solidFill>
                <a:latin typeface="+mj-lt"/>
                <a:cs typeface="Calibri Light"/>
              </a:rPr>
              <a:t>International Food day!</a:t>
            </a:r>
          </a:p>
          <a:p>
            <a:pPr marL="0" marR="0" lvl="0" indent="0" algn="ctr" defTabSz="914400" rtl="0" eaLnBrk="0" fontAlgn="base" latinLnBrk="0" hangingPunct="0">
              <a:lnSpc>
                <a:spcPct val="100000"/>
              </a:lnSpc>
              <a:spcBef>
                <a:spcPct val="0"/>
              </a:spcBef>
              <a:spcAft>
                <a:spcPct val="0"/>
              </a:spcAft>
              <a:buClrTx/>
              <a:buSzTx/>
              <a:buFontTx/>
              <a:buNone/>
              <a:tabLst/>
            </a:pPr>
            <a:br>
              <a:rPr lang="en-US" altLang="en-US" sz="1100" dirty="0">
                <a:latin typeface="+mj-lt"/>
              </a:rPr>
            </a:br>
            <a:br>
              <a:rPr kumimoji="0" lang="en-US" altLang="en-US" i="0" u="none" strike="noStrike" cap="none" normalizeH="0" baseline="0" dirty="0">
                <a:ln>
                  <a:noFill/>
                </a:ln>
                <a:effectLst/>
                <a:latin typeface="Calibri" panose="020F0502020204030204" pitchFamily="34" charset="0"/>
              </a:rPr>
            </a:br>
            <a:r>
              <a:rPr kumimoji="0" lang="en-US" altLang="en-US" sz="1200" i="0" u="none" strike="noStrike" cap="none" normalizeH="0" baseline="0" dirty="0">
                <a:ln>
                  <a:noFill/>
                </a:ln>
                <a:effectLst/>
                <a:latin typeface="Calibri" panose="020F0502020204030204" pitchFamily="34" charset="0"/>
              </a:rPr>
              <a:t>Take a journey around the world as we learn and create food from all around the world. </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200" dirty="0">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i="0" u="none" strike="noStrike" cap="none" normalizeH="0" baseline="0" dirty="0">
              <a:ln>
                <a:noFill/>
              </a:ln>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A824FA"/>
                </a:solidFill>
                <a:latin typeface="Calibri" panose="020F0502020204030204" pitchFamily="34" charset="0"/>
              </a:rPr>
              <a:t>Let's cook: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i="0" u="none" strike="noStrike" cap="none" normalizeH="0" baseline="0" dirty="0">
                <a:ln>
                  <a:noFill/>
                </a:ln>
                <a:solidFill>
                  <a:srgbClr val="A824FA"/>
                </a:solidFill>
                <a:effectLst/>
                <a:latin typeface="Calibri" panose="020F0502020204030204" pitchFamily="34" charset="0"/>
              </a:rPr>
              <a:t>French Canadian Crepes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A824FA"/>
                </a:solidFill>
                <a:latin typeface="Calibri" panose="020F0502020204030204" pitchFamily="34" charset="0"/>
              </a:rPr>
              <a:t>Indian lemon rice with onion and carrot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i="0" u="none" strike="noStrike" cap="none" normalizeH="0" baseline="0" dirty="0">
                <a:ln>
                  <a:noFill/>
                </a:ln>
                <a:solidFill>
                  <a:srgbClr val="A824FA"/>
                </a:solidFill>
                <a:effectLst/>
                <a:latin typeface="Calibri" panose="020F0502020204030204" pitchFamily="34" charset="0"/>
              </a:rPr>
              <a:t>Italian flatbread pizza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A824FA"/>
                </a:solidFill>
                <a:latin typeface="Calibri" panose="020F0502020204030204" pitchFamily="34" charset="0"/>
              </a:rPr>
              <a:t>Korean BBQ Beef Tacos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i="0" u="none" strike="noStrike" cap="none" normalizeH="0" baseline="0" dirty="0">
                <a:ln>
                  <a:noFill/>
                </a:ln>
                <a:solidFill>
                  <a:srgbClr val="A824FA"/>
                </a:solidFill>
                <a:effectLst/>
                <a:latin typeface="Calibri" panose="020F0502020204030204" pitchFamily="34" charset="0"/>
              </a:rPr>
              <a:t>Coconut Filled Hawaiian Malasadas (USA)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A824FA"/>
                </a:solidFill>
                <a:latin typeface="Calibri" panose="020F0502020204030204" pitchFamily="34" charset="0"/>
              </a:rPr>
              <a:t>Just to name a few. </a:t>
            </a:r>
            <a:endParaRPr kumimoji="0" lang="en-US" altLang="en-US" sz="1200" i="0" u="none" strike="noStrike" cap="none" normalizeH="0" baseline="0" dirty="0">
              <a:ln>
                <a:noFill/>
              </a:ln>
              <a:solidFill>
                <a:srgbClr val="A824FA"/>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i="0" u="none" strike="noStrike" cap="none" normalizeH="0" baseline="0" dirty="0">
              <a:ln>
                <a:noFill/>
              </a:ln>
              <a:solidFill>
                <a:srgbClr val="A824FA"/>
              </a:solidFill>
              <a:effectLst/>
              <a:latin typeface="Calibri" panose="020F0502020204030204" pitchFamily="34" charset="0"/>
            </a:endParaRPr>
          </a:p>
        </p:txBody>
      </p:sp>
    </p:spTree>
    <p:extLst>
      <p:ext uri="{BB962C8B-B14F-4D97-AF65-F5344CB8AC3E}">
        <p14:creationId xmlns:p14="http://schemas.microsoft.com/office/powerpoint/2010/main" val="2029279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attern of watermelon slices&#10;&#10;Description automatically generated">
            <a:extLst>
              <a:ext uri="{FF2B5EF4-FFF2-40B4-BE49-F238E27FC236}">
                <a16:creationId xmlns:a16="http://schemas.microsoft.com/office/drawing/2014/main" id="{FC8EE3E8-35AC-19E7-ADE5-CE48D335DA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3" y="-21866"/>
            <a:ext cx="12259262" cy="6898437"/>
          </a:xfrm>
          <a:prstGeom prst="rect">
            <a:avLst/>
          </a:prstGeom>
        </p:spPr>
      </p:pic>
      <p:pic>
        <p:nvPicPr>
          <p:cNvPr id="35" name="Picture 4" descr="Abstract background with a hand painted watercolour design 2274682 Vector  Art at Vecteezy">
            <a:extLst>
              <a:ext uri="{FF2B5EF4-FFF2-40B4-BE49-F238E27FC236}">
                <a16:creationId xmlns:a16="http://schemas.microsoft.com/office/drawing/2014/main" id="{2CA56E9E-5E5E-4E3D-B435-D6AB77B673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7166" y="1335134"/>
            <a:ext cx="1130157" cy="62990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CA0C599-1FEB-40BD-939F-411A34A0B8E6}"/>
              </a:ext>
            </a:extLst>
          </p:cNvPr>
          <p:cNvSpPr txBox="1"/>
          <p:nvPr/>
        </p:nvSpPr>
        <p:spPr>
          <a:xfrm>
            <a:off x="1215207" y="-21866"/>
            <a:ext cx="8998634" cy="584775"/>
          </a:xfrm>
          <a:prstGeom prst="rect">
            <a:avLst/>
          </a:prstGeom>
          <a:noFill/>
        </p:spPr>
        <p:txBody>
          <a:bodyPr wrap="square" rtlCol="0">
            <a:spAutoFit/>
          </a:bodyPr>
          <a:lstStyle/>
          <a:p>
            <a:pPr algn="ctr"/>
            <a:r>
              <a:rPr lang="en-US" sz="3200" b="1" dirty="0">
                <a:solidFill>
                  <a:srgbClr val="0070C0"/>
                </a:solidFill>
                <a:latin typeface="Cavolini" panose="03000502040302020204" pitchFamily="66" charset="0"/>
                <a:cs typeface="Cavolini" panose="03000502040302020204" pitchFamily="66" charset="0"/>
              </a:rPr>
              <a:t>PCYC OOSH Gunnedah Summer Holidays</a:t>
            </a:r>
            <a:endParaRPr lang="en-AU" sz="3200" b="1" dirty="0">
              <a:solidFill>
                <a:srgbClr val="0070C0"/>
              </a:solidFill>
              <a:latin typeface="Cavolini" panose="03000502040302020204" pitchFamily="66" charset="0"/>
              <a:cs typeface="Cavolini" panose="03000502040302020204" pitchFamily="66" charset="0"/>
            </a:endParaRPr>
          </a:p>
        </p:txBody>
      </p:sp>
      <p:sp>
        <p:nvSpPr>
          <p:cNvPr id="28" name="Text Box 3">
            <a:extLst>
              <a:ext uri="{FF2B5EF4-FFF2-40B4-BE49-F238E27FC236}">
                <a16:creationId xmlns:a16="http://schemas.microsoft.com/office/drawing/2014/main" id="{CEE35EF3-DFD1-4524-BFD0-FB7A809A9F71}"/>
              </a:ext>
            </a:extLst>
          </p:cNvPr>
          <p:cNvSpPr txBox="1">
            <a:spLocks noChangeArrowheads="1"/>
          </p:cNvSpPr>
          <p:nvPr/>
        </p:nvSpPr>
        <p:spPr bwMode="auto">
          <a:xfrm>
            <a:off x="3388456" y="4277473"/>
            <a:ext cx="3030017" cy="2381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32" name="Text Box 2">
            <a:extLst>
              <a:ext uri="{FF2B5EF4-FFF2-40B4-BE49-F238E27FC236}">
                <a16:creationId xmlns:a16="http://schemas.microsoft.com/office/drawing/2014/main" id="{0BE29E53-524E-DBFE-A6E1-951D687CEFDA}"/>
              </a:ext>
            </a:extLst>
          </p:cNvPr>
          <p:cNvSpPr txBox="1">
            <a:spLocks noChangeArrowheads="1"/>
          </p:cNvSpPr>
          <p:nvPr/>
        </p:nvSpPr>
        <p:spPr bwMode="auto">
          <a:xfrm>
            <a:off x="7430752" y="610377"/>
            <a:ext cx="2213057" cy="4270675"/>
          </a:xfrm>
          <a:prstGeom prst="rect">
            <a:avLst/>
          </a:prstGeom>
          <a:solidFill>
            <a:srgbClr val="FFFFFF"/>
          </a:solidFill>
          <a:ln w="25400" algn="ctr">
            <a:solidFill>
              <a:schemeClr val="accent2">
                <a:lumMod val="75000"/>
              </a:schemeClr>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b="1" dirty="0">
                <a:solidFill>
                  <a:srgbClr val="000000"/>
                </a:solidFill>
                <a:latin typeface="+mj-lt"/>
              </a:rPr>
              <a:t>THURSDAY 18</a:t>
            </a:r>
            <a:r>
              <a:rPr lang="en-US" altLang="en-US" sz="1200" b="1" baseline="30000" dirty="0">
                <a:solidFill>
                  <a:srgbClr val="000000"/>
                </a:solidFill>
                <a:latin typeface="+mj-lt"/>
              </a:rPr>
              <a:t>th</a:t>
            </a:r>
            <a:r>
              <a:rPr lang="en-US" altLang="en-US" sz="1200" b="1" dirty="0">
                <a:solidFill>
                  <a:srgbClr val="000000"/>
                </a:solidFill>
                <a:latin typeface="+mj-lt"/>
              </a:rPr>
              <a:t> January</a:t>
            </a:r>
            <a:endParaRPr kumimoji="0" lang="en-US" altLang="en-US" sz="1200" b="1" i="0" u="none" strike="noStrike" cap="none" normalizeH="0" baseline="0" dirty="0">
              <a:ln>
                <a:noFill/>
              </a:ln>
              <a:solidFill>
                <a:srgbClr val="000000"/>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mj-lt"/>
              </a:rPr>
              <a:t>Early Bird $60 Normal $65</a:t>
            </a:r>
          </a:p>
          <a:p>
            <a:pPr algn="ctr" eaLnBrk="0" fontAlgn="base" hangingPunct="0">
              <a:spcBef>
                <a:spcPct val="0"/>
              </a:spcBef>
              <a:spcAft>
                <a:spcPct val="0"/>
              </a:spcAft>
            </a:pPr>
            <a:endParaRPr lang="en-US" altLang="en-US" sz="1200" b="1" dirty="0">
              <a:solidFill>
                <a:schemeClr val="accent2">
                  <a:lumMod val="75000"/>
                </a:schemeClr>
              </a:solidFill>
              <a:latin typeface="+mj-lt"/>
            </a:endParaRPr>
          </a:p>
          <a:p>
            <a:pPr algn="ctr" eaLnBrk="0" fontAlgn="base" hangingPunct="0">
              <a:spcBef>
                <a:spcPct val="0"/>
              </a:spcBef>
              <a:spcAft>
                <a:spcPct val="0"/>
              </a:spcAft>
            </a:pPr>
            <a:r>
              <a:rPr lang="en-US" altLang="en-US" sz="1400" b="1" dirty="0">
                <a:solidFill>
                  <a:srgbClr val="92D050"/>
                </a:solidFill>
                <a:latin typeface="+mj-lt"/>
              </a:rPr>
              <a:t>Emergency services day!!</a:t>
            </a:r>
          </a:p>
          <a:p>
            <a:pPr algn="ctr" eaLnBrk="0" fontAlgn="base" hangingPunct="0">
              <a:spcBef>
                <a:spcPct val="0"/>
              </a:spcBef>
              <a:spcAft>
                <a:spcPct val="0"/>
              </a:spcAft>
            </a:pPr>
            <a:endParaRPr lang="en-US" altLang="en-US" sz="1400" b="1" dirty="0">
              <a:solidFill>
                <a:srgbClr val="92D050"/>
              </a:solidFill>
              <a:latin typeface="+mj-lt"/>
            </a:endParaRPr>
          </a:p>
          <a:p>
            <a:pPr algn="ctr" eaLnBrk="0" fontAlgn="base" hangingPunct="0">
              <a:spcBef>
                <a:spcPct val="0"/>
              </a:spcBef>
              <a:spcAft>
                <a:spcPct val="0"/>
              </a:spcAft>
            </a:pPr>
            <a:r>
              <a:rPr lang="en-US" altLang="en-US" sz="1200" dirty="0">
                <a:solidFill>
                  <a:srgbClr val="FF0000"/>
                </a:solidFill>
                <a:latin typeface="+mj-lt"/>
              </a:rPr>
              <a:t>What a special day planned; we will have a visit from our local emergency service. </a:t>
            </a:r>
          </a:p>
          <a:p>
            <a:pPr algn="ctr" eaLnBrk="0" fontAlgn="base" hangingPunct="0">
              <a:spcBef>
                <a:spcPct val="0"/>
              </a:spcBef>
              <a:spcAft>
                <a:spcPct val="0"/>
              </a:spcAft>
            </a:pPr>
            <a:endParaRPr lang="en-US" altLang="en-US" sz="1200" dirty="0">
              <a:solidFill>
                <a:srgbClr val="FF0000"/>
              </a:solidFill>
              <a:latin typeface="+mj-lt"/>
            </a:endParaRPr>
          </a:p>
          <a:p>
            <a:pPr algn="ctr" eaLnBrk="0" fontAlgn="base" hangingPunct="0">
              <a:spcBef>
                <a:spcPct val="0"/>
              </a:spcBef>
              <a:spcAft>
                <a:spcPct val="0"/>
              </a:spcAft>
            </a:pPr>
            <a:r>
              <a:rPr lang="en-US" altLang="en-US" sz="1200" dirty="0">
                <a:solidFill>
                  <a:srgbClr val="4D24FC"/>
                </a:solidFill>
                <a:latin typeface="+mj-lt"/>
              </a:rPr>
              <a:t>Make sure you have your questions ready for the Police, Ambulance, Fire and SES superhero’s. </a:t>
            </a:r>
          </a:p>
          <a:p>
            <a:pPr algn="ctr" eaLnBrk="0" fontAlgn="base" hangingPunct="0">
              <a:spcBef>
                <a:spcPct val="0"/>
              </a:spcBef>
              <a:spcAft>
                <a:spcPct val="0"/>
              </a:spcAft>
            </a:pPr>
            <a:endParaRPr lang="en-US" altLang="en-US" sz="1200" dirty="0">
              <a:solidFill>
                <a:srgbClr val="4D24FC"/>
              </a:solidFill>
              <a:latin typeface="+mj-lt"/>
            </a:endParaRPr>
          </a:p>
          <a:p>
            <a:pPr algn="ctr" eaLnBrk="0" fontAlgn="base" hangingPunct="0">
              <a:spcBef>
                <a:spcPct val="0"/>
              </a:spcBef>
              <a:spcAft>
                <a:spcPct val="0"/>
              </a:spcAft>
            </a:pPr>
            <a:r>
              <a:rPr lang="en-US" altLang="en-US" sz="1200" dirty="0">
                <a:solidFill>
                  <a:srgbClr val="FF00FF"/>
                </a:solidFill>
                <a:latin typeface="+mj-lt"/>
              </a:rPr>
              <a:t>Let's create thank you cards for our special guests in the afternoon to show our appreciation. </a:t>
            </a:r>
          </a:p>
        </p:txBody>
      </p:sp>
      <p:sp>
        <p:nvSpPr>
          <p:cNvPr id="43" name="Text Box 2">
            <a:extLst>
              <a:ext uri="{FF2B5EF4-FFF2-40B4-BE49-F238E27FC236}">
                <a16:creationId xmlns:a16="http://schemas.microsoft.com/office/drawing/2014/main" id="{0BBDB587-526E-9213-886E-D4EC4E6605CB}"/>
              </a:ext>
            </a:extLst>
          </p:cNvPr>
          <p:cNvSpPr txBox="1">
            <a:spLocks noChangeArrowheads="1"/>
          </p:cNvSpPr>
          <p:nvPr/>
        </p:nvSpPr>
        <p:spPr bwMode="auto">
          <a:xfrm>
            <a:off x="2461663" y="624465"/>
            <a:ext cx="2406551" cy="4270675"/>
          </a:xfrm>
          <a:prstGeom prst="rect">
            <a:avLst/>
          </a:prstGeom>
          <a:ln w="28575">
            <a:headEnd/>
            <a:tailEnd/>
          </a:ln>
        </p:spPr>
        <p:style>
          <a:lnRef idx="2">
            <a:schemeClr val="accent4"/>
          </a:lnRef>
          <a:fillRef idx="1">
            <a:schemeClr val="lt1"/>
          </a:fillRef>
          <a:effectRef idx="0">
            <a:schemeClr val="accent4"/>
          </a:effectRef>
          <a:fontRef idx="minor">
            <a:schemeClr val="dk1"/>
          </a:fontRef>
        </p:style>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b="1" dirty="0">
                <a:solidFill>
                  <a:srgbClr val="000000"/>
                </a:solidFill>
                <a:latin typeface="+mj-lt"/>
              </a:rPr>
              <a:t>TUESDAY</a:t>
            </a:r>
            <a:r>
              <a:rPr kumimoji="0" lang="en-US" altLang="en-US" sz="1200" b="1" i="0" u="none" strike="noStrike" cap="none" normalizeH="0" baseline="0" dirty="0">
                <a:ln>
                  <a:noFill/>
                </a:ln>
                <a:solidFill>
                  <a:srgbClr val="000000"/>
                </a:solidFill>
                <a:effectLst/>
                <a:latin typeface="+mj-lt"/>
              </a:rPr>
              <a:t> </a:t>
            </a:r>
            <a:r>
              <a:rPr lang="en-US" altLang="en-US" sz="1200" b="1" dirty="0">
                <a:solidFill>
                  <a:srgbClr val="000000"/>
                </a:solidFill>
                <a:latin typeface="+mj-lt"/>
              </a:rPr>
              <a:t>16</a:t>
            </a:r>
            <a:r>
              <a:rPr lang="en-US" altLang="en-US" sz="1200" b="1" baseline="30000" dirty="0">
                <a:solidFill>
                  <a:srgbClr val="000000"/>
                </a:solidFill>
                <a:latin typeface="+mj-lt"/>
              </a:rPr>
              <a:t>th</a:t>
            </a:r>
            <a:r>
              <a:rPr lang="en-US" altLang="en-US" sz="1200" b="1" dirty="0">
                <a:solidFill>
                  <a:srgbClr val="000000"/>
                </a:solidFill>
                <a:latin typeface="+mj-lt"/>
              </a:rPr>
              <a:t> January</a:t>
            </a:r>
            <a:endParaRPr kumimoji="0" lang="en-US" altLang="en-US" sz="1200" b="1" i="0" u="none" strike="noStrike" cap="none" normalizeH="0" baseline="0" dirty="0">
              <a:ln>
                <a:noFill/>
              </a:ln>
              <a:solidFill>
                <a:srgbClr val="000000"/>
              </a:solidFill>
              <a:effectLst/>
              <a:latin typeface="+mj-lt"/>
            </a:endParaRPr>
          </a:p>
          <a:p>
            <a:pPr lvl="0" algn="ctr" eaLnBrk="0" fontAlgn="base" hangingPunct="0">
              <a:spcBef>
                <a:spcPct val="0"/>
              </a:spcBef>
              <a:spcAft>
                <a:spcPct val="0"/>
              </a:spcAft>
            </a:pPr>
            <a:r>
              <a:rPr lang="en-US" altLang="en-US" sz="1200" dirty="0">
                <a:solidFill>
                  <a:schemeClr val="tx1"/>
                </a:solidFill>
                <a:latin typeface="+mj-lt"/>
              </a:rPr>
              <a:t>Early bird $120 Normal $125</a:t>
            </a:r>
            <a:br>
              <a:rPr lang="en-US" altLang="en-US" sz="1200" b="1" dirty="0">
                <a:solidFill>
                  <a:srgbClr val="E737C1"/>
                </a:solidFill>
                <a:latin typeface="+mj-lt"/>
              </a:rPr>
            </a:br>
            <a:br>
              <a:rPr lang="en-US" altLang="en-US" sz="1200" b="1" dirty="0">
                <a:solidFill>
                  <a:srgbClr val="E737C1"/>
                </a:solidFill>
                <a:latin typeface="+mj-lt"/>
              </a:rPr>
            </a:br>
            <a:r>
              <a:rPr lang="en-US" altLang="en-US" sz="1400" b="1" dirty="0">
                <a:solidFill>
                  <a:srgbClr val="E737C1"/>
                </a:solidFill>
                <a:latin typeface="+mj-lt"/>
              </a:rPr>
              <a:t>Tamworth Tenpins and more!!</a:t>
            </a:r>
            <a:br>
              <a:rPr lang="en-US" altLang="en-US" sz="1200" b="1" dirty="0">
                <a:solidFill>
                  <a:srgbClr val="E737C1"/>
                </a:solidFill>
                <a:latin typeface="+mj-lt"/>
              </a:rPr>
            </a:br>
            <a:br>
              <a:rPr lang="en-US" altLang="en-US" sz="1200" b="1" dirty="0">
                <a:solidFill>
                  <a:srgbClr val="E737C1"/>
                </a:solidFill>
                <a:latin typeface="+mj-lt"/>
              </a:rPr>
            </a:br>
            <a:br>
              <a:rPr lang="en-US" altLang="en-US" sz="1200" b="1" dirty="0">
                <a:solidFill>
                  <a:schemeClr val="tx1"/>
                </a:solidFill>
                <a:latin typeface="Calibri" panose="020F0502020204030204" pitchFamily="34" charset="0"/>
              </a:rPr>
            </a:br>
            <a:r>
              <a:rPr lang="en-US" altLang="en-US" sz="1200" b="1" dirty="0">
                <a:solidFill>
                  <a:schemeClr val="tx1"/>
                </a:solidFill>
                <a:latin typeface="Calibri" panose="020F0502020204030204" pitchFamily="34" charset="0"/>
              </a:rPr>
              <a:t>Back by popular demand!</a:t>
            </a:r>
          </a:p>
          <a:p>
            <a:pPr lvl="0" algn="ctr" eaLnBrk="0" fontAlgn="base" hangingPunct="0">
              <a:spcBef>
                <a:spcPct val="0"/>
              </a:spcBef>
              <a:spcAft>
                <a:spcPct val="0"/>
              </a:spcAft>
            </a:pPr>
            <a:endParaRPr lang="en-US" altLang="en-US" sz="1200" b="1" dirty="0">
              <a:solidFill>
                <a:schemeClr val="tx1"/>
              </a:solidFill>
              <a:latin typeface="Calibri" panose="020F0502020204030204" pitchFamily="34" charset="0"/>
            </a:endParaRPr>
          </a:p>
          <a:p>
            <a:pPr lvl="0" algn="ctr" eaLnBrk="0" fontAlgn="base" hangingPunct="0">
              <a:spcBef>
                <a:spcPct val="0"/>
              </a:spcBef>
              <a:spcAft>
                <a:spcPct val="0"/>
              </a:spcAft>
            </a:pPr>
            <a:r>
              <a:rPr lang="en-US" altLang="en-US" sz="1200" dirty="0">
                <a:solidFill>
                  <a:schemeClr val="tx1"/>
                </a:solidFill>
                <a:latin typeface="Calibri" panose="020F0502020204030204" pitchFamily="34" charset="0"/>
              </a:rPr>
              <a:t>Leaving today at 10am, we take the long journey to Tamworth, where we will enjoy 2 hours of bowling, followed by lunch and 30 mins in the arcade. </a:t>
            </a:r>
          </a:p>
          <a:p>
            <a:pPr lvl="0" algn="ctr" eaLnBrk="0" fontAlgn="base" hangingPunct="0">
              <a:spcBef>
                <a:spcPct val="0"/>
              </a:spcBef>
              <a:spcAft>
                <a:spcPct val="0"/>
              </a:spcAft>
            </a:pPr>
            <a:endParaRPr lang="en-US" altLang="en-US" sz="1200" dirty="0">
              <a:solidFill>
                <a:schemeClr val="tx1"/>
              </a:solidFill>
              <a:latin typeface="Calibri" panose="020F0502020204030204" pitchFamily="34" charset="0"/>
            </a:endParaRPr>
          </a:p>
          <a:p>
            <a:pPr lvl="0" algn="ctr" eaLnBrk="0" fontAlgn="base" hangingPunct="0">
              <a:spcBef>
                <a:spcPct val="0"/>
              </a:spcBef>
              <a:spcAft>
                <a:spcPct val="0"/>
              </a:spcAft>
            </a:pPr>
            <a:r>
              <a:rPr lang="en-US" altLang="en-US" sz="1200" dirty="0">
                <a:solidFill>
                  <a:srgbClr val="FF0000"/>
                </a:solidFill>
                <a:latin typeface="Calibri" panose="020F0502020204030204" pitchFamily="34" charset="0"/>
              </a:rPr>
              <a:t>At 2pm we will leave Tamworth and take the long journey home; we will arrive back at OOSH at roughly 3pm</a:t>
            </a:r>
            <a:r>
              <a:rPr lang="en-US" altLang="en-US" sz="1200" dirty="0">
                <a:solidFill>
                  <a:schemeClr val="tx1"/>
                </a:solidFill>
                <a:latin typeface="Calibri" panose="020F0502020204030204" pitchFamily="34" charset="0"/>
              </a:rPr>
              <a:t>. </a:t>
            </a:r>
            <a:endParaRPr lang="en-US" altLang="en-US" sz="1100" dirty="0">
              <a:solidFill>
                <a:schemeClr val="tx1"/>
              </a:solidFill>
              <a:latin typeface="Calibri" panose="020F0502020204030204" pitchFamily="34" charset="0"/>
            </a:endParaRPr>
          </a:p>
          <a:p>
            <a:pPr lvl="0" algn="ctr" eaLnBrk="0" fontAlgn="base" hangingPunct="0">
              <a:spcBef>
                <a:spcPct val="0"/>
              </a:spcBef>
              <a:spcAft>
                <a:spcPct val="0"/>
              </a:spcAft>
            </a:pPr>
            <a:endParaRPr lang="en-US" altLang="en-US" sz="1100" b="1" dirty="0">
              <a:solidFill>
                <a:schemeClr val="tx1"/>
              </a:solidFill>
              <a:latin typeface="Calibri" panose="020F0502020204030204" pitchFamily="34" charset="0"/>
            </a:endParaRPr>
          </a:p>
          <a:p>
            <a:pPr lvl="0" algn="ctr" eaLnBrk="0" fontAlgn="base" hangingPunct="0">
              <a:spcBef>
                <a:spcPct val="0"/>
              </a:spcBef>
              <a:spcAft>
                <a:spcPct val="0"/>
              </a:spcAft>
            </a:pPr>
            <a:r>
              <a:rPr lang="en-US" altLang="en-US" sz="1200" dirty="0">
                <a:solidFill>
                  <a:srgbClr val="E737C1"/>
                </a:solidFill>
                <a:latin typeface="Calibri" panose="020F0502020204030204" pitchFamily="34" charset="0"/>
              </a:rPr>
              <a:t>Enjoy some quiet craft activities to finish the day today</a:t>
            </a:r>
            <a:r>
              <a:rPr lang="en-US" altLang="en-US" sz="1200" b="1" dirty="0">
                <a:solidFill>
                  <a:srgbClr val="E737C1"/>
                </a:solidFill>
                <a:latin typeface="Calibri" panose="020F0502020204030204" pitchFamily="34" charset="0"/>
              </a:rPr>
              <a:t>.           </a:t>
            </a:r>
            <a:r>
              <a:rPr lang="en-US" altLang="en-US" sz="1200" b="1" dirty="0">
                <a:solidFill>
                  <a:srgbClr val="000000"/>
                </a:solidFill>
                <a:latin typeface="Calibri" panose="020F0502020204030204" pitchFamily="34" charset="0"/>
              </a:rPr>
              <a:t>  </a:t>
            </a:r>
            <a:endParaRPr kumimoji="0" lang="en-US" altLang="en-US" sz="1800" b="1" i="0" u="none" strike="noStrike" cap="none" normalizeH="0" baseline="0" dirty="0">
              <a:ln>
                <a:noFill/>
              </a:ln>
              <a:effectLst/>
              <a:latin typeface="Calibri" panose="020F0502020204030204" pitchFamily="34" charset="0"/>
            </a:endParaRPr>
          </a:p>
        </p:txBody>
      </p:sp>
      <p:sp>
        <p:nvSpPr>
          <p:cNvPr id="48" name="Text Box 2">
            <a:extLst>
              <a:ext uri="{FF2B5EF4-FFF2-40B4-BE49-F238E27FC236}">
                <a16:creationId xmlns:a16="http://schemas.microsoft.com/office/drawing/2014/main" id="{FAD58292-A695-8FDE-E0A9-043AC4914DC3}"/>
              </a:ext>
            </a:extLst>
          </p:cNvPr>
          <p:cNvSpPr txBox="1">
            <a:spLocks noChangeArrowheads="1"/>
          </p:cNvSpPr>
          <p:nvPr/>
        </p:nvSpPr>
        <p:spPr bwMode="auto">
          <a:xfrm>
            <a:off x="9830451" y="610377"/>
            <a:ext cx="2213057" cy="4254182"/>
          </a:xfrm>
          <a:prstGeom prst="rect">
            <a:avLst/>
          </a:prstGeom>
          <a:solidFill>
            <a:srgbClr val="FFFFFF"/>
          </a:solidFill>
          <a:ln w="25400" algn="ctr">
            <a:solidFill>
              <a:schemeClr val="accent6">
                <a:lumMod val="75000"/>
              </a:schemeClr>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b="1" dirty="0">
                <a:solidFill>
                  <a:srgbClr val="000000"/>
                </a:solidFill>
                <a:latin typeface="+mj-lt"/>
              </a:rPr>
              <a:t>FRIDAY 19</a:t>
            </a:r>
            <a:r>
              <a:rPr lang="en-US" altLang="en-US" sz="1200" b="1" baseline="30000" dirty="0">
                <a:solidFill>
                  <a:srgbClr val="000000"/>
                </a:solidFill>
                <a:latin typeface="+mj-lt"/>
              </a:rPr>
              <a:t>th</a:t>
            </a:r>
            <a:r>
              <a:rPr lang="en-US" altLang="en-US" sz="1200" b="1" dirty="0">
                <a:solidFill>
                  <a:srgbClr val="000000"/>
                </a:solidFill>
                <a:latin typeface="+mj-lt"/>
              </a:rPr>
              <a:t> January</a:t>
            </a:r>
            <a:endParaRPr kumimoji="0" lang="en-US" altLang="en-US" sz="1200" b="1" i="0" u="none" strike="noStrike" cap="none" normalizeH="0" baseline="0" dirty="0">
              <a:ln>
                <a:noFill/>
              </a:ln>
              <a:solidFill>
                <a:srgbClr val="000000"/>
              </a:solidFill>
              <a:effectLst/>
              <a:latin typeface="+mj-lt"/>
            </a:endParaRPr>
          </a:p>
          <a:p>
            <a:pPr algn="ctr"/>
            <a:r>
              <a:rPr lang="en-US" altLang="en-US" sz="1100" dirty="0"/>
              <a:t>Early Bird $120 Normal $125</a:t>
            </a:r>
          </a:p>
          <a:p>
            <a:pPr eaLnBrk="0" fontAlgn="base" hangingPunct="0">
              <a:spcBef>
                <a:spcPct val="0"/>
              </a:spcBef>
              <a:spcAft>
                <a:spcPct val="0"/>
              </a:spcAft>
            </a:pPr>
            <a:r>
              <a:rPr lang="en-US" altLang="en-US" sz="1100" dirty="0">
                <a:solidFill>
                  <a:srgbClr val="232253"/>
                </a:solidFill>
              </a:rPr>
              <a:t>                          </a:t>
            </a:r>
          </a:p>
          <a:p>
            <a:pPr algn="ctr"/>
            <a:r>
              <a:rPr lang="en-US" altLang="en-US" sz="1400" b="1" dirty="0">
                <a:solidFill>
                  <a:srgbClr val="E737C1"/>
                </a:solidFill>
                <a:latin typeface="+mj-lt"/>
              </a:rPr>
              <a:t>Lake Keepit!! </a:t>
            </a:r>
            <a:br>
              <a:rPr lang="en-US" altLang="en-US" sz="1400" b="1" dirty="0">
                <a:solidFill>
                  <a:srgbClr val="E737C1"/>
                </a:solidFill>
                <a:latin typeface="+mj-lt"/>
              </a:rPr>
            </a:br>
            <a:br>
              <a:rPr lang="en-US" altLang="en-US" sz="1400" b="1" dirty="0">
                <a:solidFill>
                  <a:srgbClr val="E737C1"/>
                </a:solidFill>
                <a:latin typeface="+mj-lt"/>
              </a:rPr>
            </a:br>
            <a:r>
              <a:rPr lang="en-US" altLang="en-US" sz="1400" b="1" dirty="0">
                <a:solidFill>
                  <a:srgbClr val="E737C1"/>
                </a:solidFill>
                <a:latin typeface="+mj-lt"/>
              </a:rPr>
              <a:t>Are you ready for something different? </a:t>
            </a:r>
          </a:p>
          <a:p>
            <a:pPr algn="ctr"/>
            <a:endParaRPr kumimoji="0" lang="en-US" altLang="en-US" sz="1400" b="1" i="0" u="none" strike="noStrike" cap="none" normalizeH="0" baseline="0" dirty="0">
              <a:ln>
                <a:noFill/>
              </a:ln>
              <a:solidFill>
                <a:srgbClr val="E737C1"/>
              </a:solidFill>
              <a:effectLst/>
              <a:latin typeface="+mj-lt"/>
            </a:endParaRPr>
          </a:p>
          <a:p>
            <a:pPr algn="ctr"/>
            <a:r>
              <a:rPr lang="en-US" altLang="en-US" sz="1100" dirty="0">
                <a:solidFill>
                  <a:schemeClr val="accent5">
                    <a:lumMod val="75000"/>
                  </a:schemeClr>
                </a:solidFill>
                <a:latin typeface="+mj-lt"/>
              </a:rPr>
              <a:t>For the first time we will be travelling to Lake Keepit Sport and Rec site. Where they will have a fun filled day of activities planned for us. </a:t>
            </a:r>
          </a:p>
          <a:p>
            <a:pPr algn="ctr"/>
            <a:endParaRPr lang="en-US" altLang="en-US" sz="1100" dirty="0">
              <a:solidFill>
                <a:srgbClr val="E737C1"/>
              </a:solidFill>
              <a:latin typeface="+mj-lt"/>
            </a:endParaRPr>
          </a:p>
          <a:p>
            <a:pPr algn="ctr"/>
            <a:r>
              <a:rPr lang="en-US" altLang="en-US" sz="1100" dirty="0">
                <a:solidFill>
                  <a:schemeClr val="accent2">
                    <a:lumMod val="50000"/>
                  </a:schemeClr>
                </a:solidFill>
                <a:latin typeface="+mj-lt"/>
              </a:rPr>
              <a:t>We will leave OOSH at 9:30am for a 10am start at Lake Keepit, we will have activities from 10am till 1pm and then lunch till 1:30, we will return to OOSH around 2pm.  </a:t>
            </a:r>
          </a:p>
          <a:p>
            <a:pPr algn="ctr"/>
            <a:endParaRPr kumimoji="0" lang="en-US" altLang="en-US" sz="1100" b="0" i="0" u="none" strike="noStrike" cap="none" normalizeH="0" baseline="0" dirty="0">
              <a:ln>
                <a:noFill/>
              </a:ln>
              <a:solidFill>
                <a:srgbClr val="E737C1"/>
              </a:solidFill>
              <a:effectLst/>
              <a:latin typeface="+mj-lt"/>
            </a:endParaRPr>
          </a:p>
          <a:p>
            <a:pPr algn="ctr"/>
            <a:r>
              <a:rPr kumimoji="0" lang="en-US" altLang="en-US" sz="1200" b="0" i="0" u="none" strike="noStrike" cap="none" normalizeH="0" baseline="0" dirty="0">
                <a:ln>
                  <a:noFill/>
                </a:ln>
                <a:solidFill>
                  <a:schemeClr val="tx1"/>
                </a:solidFill>
                <a:effectLst/>
                <a:latin typeface="Arial" panose="020B0604020202020204" pitchFamily="34" charset="0"/>
              </a:rPr>
              <a:t>Enjoy the afternoon with some chocolate games and experiences. </a:t>
            </a:r>
            <a:br>
              <a:rPr kumimoji="0" lang="en-US" altLang="en-US" sz="1200" b="0" i="0" u="none" strike="noStrike" cap="none" normalizeH="0" baseline="0" dirty="0">
                <a:ln>
                  <a:noFill/>
                </a:ln>
                <a:solidFill>
                  <a:schemeClr val="tx1"/>
                </a:solidFill>
                <a:effectLst/>
                <a:latin typeface="Arial" panose="020B0604020202020204" pitchFamily="34" charset="0"/>
              </a:rPr>
            </a:br>
            <a:br>
              <a:rPr kumimoji="0" lang="en-US" altLang="en-US" sz="1200" b="0" i="0" u="none" strike="noStrike" cap="none" normalizeH="0" baseline="0" dirty="0">
                <a:ln>
                  <a:noFill/>
                </a:ln>
                <a:solidFill>
                  <a:schemeClr val="tx1"/>
                </a:solidFill>
                <a:effectLst/>
                <a:latin typeface="Arial" panose="020B0604020202020204" pitchFamily="34" charset="0"/>
              </a:rPr>
            </a:br>
            <a:br>
              <a:rPr kumimoji="0" lang="en-US" altLang="en-US" sz="1200" b="0" i="0" u="none" strike="noStrike" cap="none" normalizeH="0" baseline="0" dirty="0">
                <a:ln>
                  <a:noFill/>
                </a:ln>
                <a:solidFill>
                  <a:schemeClr val="tx1"/>
                </a:solidFill>
                <a:effectLst/>
                <a:latin typeface="Arial" panose="020B0604020202020204" pitchFamily="34" charset="0"/>
              </a:rPr>
            </a:br>
            <a:br>
              <a:rPr kumimoji="0" lang="en-US" altLang="en-US" sz="1200" b="0" i="0" u="none" strike="noStrike" cap="none" normalizeH="0" baseline="0" dirty="0">
                <a:ln>
                  <a:noFill/>
                </a:ln>
                <a:solidFill>
                  <a:schemeClr val="tx1"/>
                </a:solidFill>
                <a:effectLst/>
                <a:latin typeface="Arial" panose="020B0604020202020204" pitchFamily="34" charset="0"/>
              </a:rPr>
            </a:br>
            <a:br>
              <a:rPr kumimoji="0" lang="en-US" altLang="en-US" sz="1200" b="0" i="0" u="none" strike="noStrike" cap="none" normalizeH="0" baseline="0" dirty="0">
                <a:ln>
                  <a:noFill/>
                </a:ln>
                <a:solidFill>
                  <a:schemeClr val="tx1"/>
                </a:solidFill>
                <a:effectLst/>
                <a:latin typeface="Arial" panose="020B0604020202020204" pitchFamily="34" charset="0"/>
              </a:rPr>
            </a:br>
            <a:endParaRPr lang="en-US" altLang="en-US" b="1" dirty="0">
              <a:latin typeface="Calibri" panose="020F0502020204030204" pitchFamily="34" charset="0"/>
            </a:endParaRPr>
          </a:p>
        </p:txBody>
      </p:sp>
      <p:sp>
        <p:nvSpPr>
          <p:cNvPr id="49" name="Text Box 2">
            <a:extLst>
              <a:ext uri="{FF2B5EF4-FFF2-40B4-BE49-F238E27FC236}">
                <a16:creationId xmlns:a16="http://schemas.microsoft.com/office/drawing/2014/main" id="{BCBD5F3E-983F-AF3A-EA34-AE0113377BB2}"/>
              </a:ext>
            </a:extLst>
          </p:cNvPr>
          <p:cNvSpPr txBox="1">
            <a:spLocks noChangeArrowheads="1"/>
          </p:cNvSpPr>
          <p:nvPr/>
        </p:nvSpPr>
        <p:spPr bwMode="auto">
          <a:xfrm>
            <a:off x="108679" y="624465"/>
            <a:ext cx="2213057" cy="4256587"/>
          </a:xfrm>
          <a:prstGeom prst="rect">
            <a:avLst/>
          </a:prstGeom>
          <a:solidFill>
            <a:srgbClr val="FFFFFF"/>
          </a:solidFill>
          <a:ln w="25400"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j-lt"/>
              </a:rPr>
              <a:t>MONDAY </a:t>
            </a:r>
            <a:r>
              <a:rPr lang="en-US" altLang="en-US" sz="1200" b="1" dirty="0">
                <a:solidFill>
                  <a:srgbClr val="000000"/>
                </a:solidFill>
                <a:latin typeface="+mj-lt"/>
              </a:rPr>
              <a:t>15</a:t>
            </a:r>
            <a:r>
              <a:rPr lang="en-US" altLang="en-US" sz="1200" b="1" baseline="30000" dirty="0">
                <a:solidFill>
                  <a:srgbClr val="000000"/>
                </a:solidFill>
                <a:latin typeface="+mj-lt"/>
              </a:rPr>
              <a:t>th</a:t>
            </a:r>
            <a:r>
              <a:rPr lang="en-US" altLang="en-US" sz="1200" b="1" dirty="0">
                <a:solidFill>
                  <a:srgbClr val="000000"/>
                </a:solidFill>
                <a:latin typeface="+mj-lt"/>
              </a:rPr>
              <a:t> January</a:t>
            </a:r>
            <a:endParaRPr kumimoji="0" lang="en-US" altLang="en-US" sz="1200" b="1" i="0" u="none" strike="noStrike" cap="none" normalizeH="0" baseline="0" dirty="0">
              <a:ln>
                <a:noFill/>
              </a:ln>
              <a:solidFill>
                <a:srgbClr val="000000"/>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mj-lt"/>
                <a:cs typeface="Calibri"/>
              </a:rPr>
              <a:t>Early Bird $65 Normal $70</a:t>
            </a:r>
            <a:br>
              <a:rPr lang="en-US" altLang="en-US" sz="1200" b="1" dirty="0">
                <a:latin typeface="+mj-lt"/>
                <a:cs typeface="Calibri"/>
              </a:rPr>
            </a:br>
            <a:br>
              <a:rPr lang="en-US" altLang="en-US" sz="1200" b="1" dirty="0">
                <a:latin typeface="+mj-lt"/>
                <a:cs typeface="Calibri"/>
              </a:rPr>
            </a:br>
            <a:r>
              <a:rPr lang="en-US" altLang="en-US" sz="1400" b="1" dirty="0">
                <a:solidFill>
                  <a:srgbClr val="002060"/>
                </a:solidFill>
                <a:latin typeface="+mj-lt"/>
                <a:cs typeface="Calibri"/>
              </a:rPr>
              <a:t>Amazing Race!!</a:t>
            </a:r>
            <a:endParaRPr lang="en-US" altLang="en-US" sz="1200" dirty="0">
              <a:solidFill>
                <a:srgbClr val="FF0000"/>
              </a:solidFill>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br>
              <a:rPr lang="en-US" altLang="en-US" sz="1200" b="1" dirty="0">
                <a:latin typeface="+mj-lt"/>
              </a:rPr>
            </a:br>
            <a:r>
              <a:rPr lang="en-US" sz="1200" b="0" i="0" dirty="0">
                <a:solidFill>
                  <a:srgbClr val="4D24FC"/>
                </a:solidFill>
                <a:effectLst/>
              </a:rPr>
              <a:t>A fun and engaging activity for the children - The Amazing Race! This exciting game allows children to work in teams, strengthening their communication skills, problem-solving abilities, and creativity. The Amazing Race is a fun and interactive scavenger hunt-style activity.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u="none" strike="noStrike" cap="none" normalizeH="0" baseline="0" dirty="0">
              <a:ln>
                <a:noFill/>
              </a:ln>
              <a:solidFill>
                <a:srgbClr val="4D24FC"/>
              </a:solidFill>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u="none" strike="noStrike" cap="none" normalizeH="0" baseline="0" dirty="0">
                <a:ln>
                  <a:noFill/>
                </a:ln>
                <a:solidFill>
                  <a:schemeClr val="accent2"/>
                </a:solidFill>
              </a:rPr>
              <a:t>Will you take home the </a:t>
            </a:r>
            <a:r>
              <a:rPr lang="en-US" altLang="en-US" sz="1200" dirty="0">
                <a:solidFill>
                  <a:schemeClr val="accent2"/>
                </a:solidFill>
              </a:rPr>
              <a:t>winning prize for PCYC’s first annual Amazing Race? </a:t>
            </a:r>
            <a:endParaRPr kumimoji="0" lang="en-US" altLang="en-US" sz="1200" i="0" u="none" strike="noStrike" cap="none" normalizeH="0" baseline="0" dirty="0">
              <a:ln>
                <a:noFill/>
              </a:ln>
              <a:solidFill>
                <a:schemeClr val="accent2"/>
              </a:solidFill>
              <a:effectLst/>
            </a:endParaRPr>
          </a:p>
        </p:txBody>
      </p:sp>
      <p:grpSp>
        <p:nvGrpSpPr>
          <p:cNvPr id="2" name="Group 1">
            <a:extLst>
              <a:ext uri="{FF2B5EF4-FFF2-40B4-BE49-F238E27FC236}">
                <a16:creationId xmlns:a16="http://schemas.microsoft.com/office/drawing/2014/main" id="{15BC6CDF-B19A-F686-7F5E-59B412A6E76B}"/>
              </a:ext>
            </a:extLst>
          </p:cNvPr>
          <p:cNvGrpSpPr/>
          <p:nvPr/>
        </p:nvGrpSpPr>
        <p:grpSpPr>
          <a:xfrm>
            <a:off x="115040" y="5116438"/>
            <a:ext cx="5761978" cy="1970431"/>
            <a:chOff x="115040" y="5116438"/>
            <a:chExt cx="5761978" cy="1970431"/>
          </a:xfrm>
        </p:grpSpPr>
        <p:sp>
          <p:nvSpPr>
            <p:cNvPr id="8" name="Text Box 2">
              <a:extLst>
                <a:ext uri="{FF2B5EF4-FFF2-40B4-BE49-F238E27FC236}">
                  <a16:creationId xmlns:a16="http://schemas.microsoft.com/office/drawing/2014/main" id="{5D324D79-5E1C-AE01-EC02-89B21E6FF7B6}"/>
                </a:ext>
              </a:extLst>
            </p:cNvPr>
            <p:cNvSpPr txBox="1">
              <a:spLocks noChangeArrowheads="1"/>
            </p:cNvSpPr>
            <p:nvPr/>
          </p:nvSpPr>
          <p:spPr bwMode="auto">
            <a:xfrm>
              <a:off x="115040" y="5116438"/>
              <a:ext cx="5761978" cy="1572806"/>
            </a:xfrm>
            <a:prstGeom prst="rect">
              <a:avLst/>
            </a:prstGeom>
            <a:solidFill>
              <a:srgbClr val="FFFFFF"/>
            </a:solidFill>
            <a:ln w="25400" algn="ctr">
              <a:solidFill>
                <a:srgbClr val="7030A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dirty="0">
                <a:solidFill>
                  <a:srgbClr val="000000"/>
                </a:solidFill>
                <a:latin typeface="Calibri" panose="020F0502020204030204" pitchFamily="34" charset="0"/>
              </a:endParaRPr>
            </a:p>
          </p:txBody>
        </p:sp>
        <p:sp>
          <p:nvSpPr>
            <p:cNvPr id="10" name="TextBox 9">
              <a:extLst>
                <a:ext uri="{FF2B5EF4-FFF2-40B4-BE49-F238E27FC236}">
                  <a16:creationId xmlns:a16="http://schemas.microsoft.com/office/drawing/2014/main" id="{7E27F495-9AF3-50DB-BC47-E6DE4863E232}"/>
                </a:ext>
              </a:extLst>
            </p:cNvPr>
            <p:cNvSpPr txBox="1"/>
            <p:nvPr/>
          </p:nvSpPr>
          <p:spPr>
            <a:xfrm>
              <a:off x="235316" y="5117099"/>
              <a:ext cx="5591236" cy="1969770"/>
            </a:xfrm>
            <a:prstGeom prst="rect">
              <a:avLst/>
            </a:prstGeom>
            <a:noFill/>
          </p:spPr>
          <p:txBody>
            <a:bodyPr wrap="square">
              <a:spAutoFit/>
            </a:bodyPr>
            <a:lstStyle/>
            <a:p>
              <a:pPr algn="ctr" eaLnBrk="0" fontAlgn="base" hangingPunct="0">
                <a:spcBef>
                  <a:spcPct val="0"/>
                </a:spcBef>
                <a:spcAft>
                  <a:spcPct val="0"/>
                </a:spcAft>
              </a:pPr>
              <a:r>
                <a:rPr lang="en-US" altLang="en-US" dirty="0">
                  <a:solidFill>
                    <a:srgbClr val="FF0066"/>
                  </a:solidFill>
                  <a:latin typeface="Calibri" panose="020F0502020204030204" pitchFamily="34" charset="0"/>
                </a:rPr>
                <a:t>Email us here: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FF0066"/>
                  </a:solidFill>
                  <a:effectLst/>
                  <a:latin typeface="Calibri" panose="020F0502020204030204" pitchFamily="34" charset="0"/>
                </a:rPr>
                <a:t>gunnedahoosh@pcycnsw.org.au</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b="1" dirty="0">
                  <a:solidFill>
                    <a:srgbClr val="FF0066"/>
                  </a:solidFill>
                  <a:latin typeface="Calibri" panose="020F0502020204030204" pitchFamily="34" charset="0"/>
                </a:rPr>
                <a:t>Early bird prices cease 1</a:t>
              </a:r>
              <a:r>
                <a:rPr lang="en-US" altLang="en-US" b="1" baseline="30000" dirty="0">
                  <a:solidFill>
                    <a:srgbClr val="FF0066"/>
                  </a:solidFill>
                  <a:latin typeface="Calibri" panose="020F0502020204030204" pitchFamily="34" charset="0"/>
                </a:rPr>
                <a:t>st</a:t>
              </a:r>
              <a:r>
                <a:rPr lang="en-US" altLang="en-US" b="1" dirty="0">
                  <a:solidFill>
                    <a:srgbClr val="FF0066"/>
                  </a:solidFill>
                  <a:latin typeface="Calibri" panose="020F0502020204030204" pitchFamily="34" charset="0"/>
                </a:rPr>
                <a:t> December</a:t>
              </a:r>
            </a:p>
            <a:p>
              <a:pPr algn="ctr" eaLnBrk="0" fontAlgn="base" hangingPunct="0">
                <a:spcBef>
                  <a:spcPct val="0"/>
                </a:spcBef>
                <a:spcAft>
                  <a:spcPct val="0"/>
                </a:spcAft>
              </a:pPr>
              <a:r>
                <a:rPr kumimoji="0" lang="en-US" altLang="en-US" i="0" u="none" strike="noStrike" cap="none" normalizeH="0" baseline="0" dirty="0">
                  <a:ln>
                    <a:noFill/>
                  </a:ln>
                  <a:solidFill>
                    <a:srgbClr val="FF0066"/>
                  </a:solidFill>
                  <a:effectLst/>
                  <a:latin typeface="Calibri" panose="020F0502020204030204" pitchFamily="34" charset="0"/>
                </a:rPr>
                <a:t>Advertised fees are </a:t>
              </a:r>
              <a:r>
                <a:rPr kumimoji="0" lang="en-US" altLang="en-US" b="1" i="0" u="sng" strike="noStrike" cap="none" normalizeH="0" baseline="0" dirty="0">
                  <a:ln>
                    <a:noFill/>
                  </a:ln>
                  <a:solidFill>
                    <a:srgbClr val="FF0066"/>
                  </a:solidFill>
                  <a:effectLst/>
                  <a:latin typeface="Calibri" panose="020F0502020204030204" pitchFamily="34" charset="0"/>
                </a:rPr>
                <a:t>full price</a:t>
              </a:r>
              <a:r>
                <a:rPr kumimoji="0" lang="en-US" altLang="en-US" i="0" u="none" strike="noStrike" cap="none" normalizeH="0" baseline="0" dirty="0">
                  <a:ln>
                    <a:noFill/>
                  </a:ln>
                  <a:solidFill>
                    <a:srgbClr val="FF0066"/>
                  </a:solidFill>
                  <a:effectLst/>
                  <a:latin typeface="Calibri" panose="020F0502020204030204" pitchFamily="34" charset="0"/>
                </a:rPr>
                <a:t>, CCS reduced fees are available for eligible families. </a:t>
              </a:r>
            </a:p>
            <a:p>
              <a:pPr algn="ctr" eaLnBrk="0" fontAlgn="base" hangingPunct="0">
                <a:spcBef>
                  <a:spcPct val="0"/>
                </a:spcBef>
                <a:spcAft>
                  <a:spcPct val="0"/>
                </a:spcAft>
              </a:pPr>
              <a:r>
                <a:rPr kumimoji="0" lang="en-US" altLang="en-US" b="1" i="0" u="none" strike="noStrike" cap="none" normalizeH="0" baseline="0" dirty="0">
                  <a:ln>
                    <a:noFill/>
                  </a:ln>
                  <a:solidFill>
                    <a:srgbClr val="7030A0"/>
                  </a:solidFill>
                  <a:effectLst/>
                  <a:latin typeface="Calibri" panose="020F0502020204030204" pitchFamily="34" charset="0"/>
                </a:rPr>
                <a:t> </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7030A0"/>
                </a:solidFill>
                <a:effectLst/>
                <a:latin typeface="Calibri" panose="020F0502020204030204" pitchFamily="34" charset="0"/>
              </a:endParaRPr>
            </a:p>
          </p:txBody>
        </p:sp>
      </p:grpSp>
      <p:grpSp>
        <p:nvGrpSpPr>
          <p:cNvPr id="9" name="Group 8">
            <a:extLst>
              <a:ext uri="{FF2B5EF4-FFF2-40B4-BE49-F238E27FC236}">
                <a16:creationId xmlns:a16="http://schemas.microsoft.com/office/drawing/2014/main" id="{4BF9DA8B-16AF-5964-C3A0-88647D323F29}"/>
              </a:ext>
            </a:extLst>
          </p:cNvPr>
          <p:cNvGrpSpPr/>
          <p:nvPr/>
        </p:nvGrpSpPr>
        <p:grpSpPr>
          <a:xfrm>
            <a:off x="6087493" y="5115658"/>
            <a:ext cx="5896417" cy="1572806"/>
            <a:chOff x="6087493" y="5115658"/>
            <a:chExt cx="5896417" cy="1572806"/>
          </a:xfrm>
        </p:grpSpPr>
        <p:sp>
          <p:nvSpPr>
            <p:cNvPr id="12" name="Text Box 2">
              <a:extLst>
                <a:ext uri="{FF2B5EF4-FFF2-40B4-BE49-F238E27FC236}">
                  <a16:creationId xmlns:a16="http://schemas.microsoft.com/office/drawing/2014/main" id="{D1A21EEA-7AF8-5FD7-FF9E-F05809A26E41}"/>
                </a:ext>
              </a:extLst>
            </p:cNvPr>
            <p:cNvSpPr txBox="1">
              <a:spLocks noChangeArrowheads="1"/>
            </p:cNvSpPr>
            <p:nvPr/>
          </p:nvSpPr>
          <p:spPr bwMode="auto">
            <a:xfrm>
              <a:off x="6087493" y="5115658"/>
              <a:ext cx="5860684" cy="1572806"/>
            </a:xfrm>
            <a:prstGeom prst="rect">
              <a:avLst/>
            </a:prstGeom>
            <a:solidFill>
              <a:srgbClr val="FFFFFF"/>
            </a:solidFill>
            <a:ln w="25400" algn="ctr">
              <a:solidFill>
                <a:srgbClr val="7030A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dirty="0">
                <a:solidFill>
                  <a:srgbClr val="000000"/>
                </a:solidFill>
                <a:latin typeface="Calibri" panose="020F0502020204030204" pitchFamily="34" charset="0"/>
              </a:endParaRPr>
            </a:p>
          </p:txBody>
        </p:sp>
        <p:sp>
          <p:nvSpPr>
            <p:cNvPr id="15" name="TextBox 14">
              <a:extLst>
                <a:ext uri="{FF2B5EF4-FFF2-40B4-BE49-F238E27FC236}">
                  <a16:creationId xmlns:a16="http://schemas.microsoft.com/office/drawing/2014/main" id="{558E82C5-4CF4-A14C-7F64-469607B6F1F7}"/>
                </a:ext>
              </a:extLst>
            </p:cNvPr>
            <p:cNvSpPr txBox="1"/>
            <p:nvPr/>
          </p:nvSpPr>
          <p:spPr>
            <a:xfrm>
              <a:off x="6221932" y="5474936"/>
              <a:ext cx="5761978" cy="830997"/>
            </a:xfrm>
            <a:prstGeom prst="rect">
              <a:avLst/>
            </a:prstGeom>
            <a:noFill/>
          </p:spPr>
          <p:txBody>
            <a:bodyPr wrap="square" rtlCol="0">
              <a:spAutoFit/>
            </a:bodyPr>
            <a:lstStyle/>
            <a:p>
              <a:pPr algn="ctr"/>
              <a:r>
                <a:rPr lang="en-AU" sz="2400" i="1" dirty="0">
                  <a:solidFill>
                    <a:srgbClr val="FF0066"/>
                  </a:solidFill>
                </a:rPr>
                <a:t>Children must bring – hat, water bottle, recess, lunch and enclosed shoes</a:t>
              </a:r>
            </a:p>
          </p:txBody>
        </p:sp>
      </p:grpSp>
      <p:sp>
        <p:nvSpPr>
          <p:cNvPr id="7" name="Text Box 2">
            <a:extLst>
              <a:ext uri="{FF2B5EF4-FFF2-40B4-BE49-F238E27FC236}">
                <a16:creationId xmlns:a16="http://schemas.microsoft.com/office/drawing/2014/main" id="{4152F54B-960B-D387-AFF0-4CDE245F7074}"/>
              </a:ext>
            </a:extLst>
          </p:cNvPr>
          <p:cNvSpPr txBox="1">
            <a:spLocks noChangeArrowheads="1"/>
          </p:cNvSpPr>
          <p:nvPr/>
        </p:nvSpPr>
        <p:spPr bwMode="auto">
          <a:xfrm>
            <a:off x="5067148" y="624465"/>
            <a:ext cx="2176962" cy="4270675"/>
          </a:xfrm>
          <a:prstGeom prst="rect">
            <a:avLst/>
          </a:prstGeom>
          <a:solidFill>
            <a:srgbClr val="FFFFFF"/>
          </a:solidFill>
          <a:ln w="25400" algn="ctr">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j-lt"/>
              </a:rPr>
              <a:t>WEDNESDAY </a:t>
            </a:r>
            <a:r>
              <a:rPr lang="en-US" altLang="en-US" sz="1200" b="1" dirty="0">
                <a:solidFill>
                  <a:srgbClr val="000000"/>
                </a:solidFill>
                <a:latin typeface="+mj-lt"/>
              </a:rPr>
              <a:t>17</a:t>
            </a:r>
            <a:r>
              <a:rPr lang="en-US" altLang="en-US" sz="1200" b="1" baseline="30000" dirty="0">
                <a:solidFill>
                  <a:srgbClr val="000000"/>
                </a:solidFill>
                <a:latin typeface="+mj-lt"/>
              </a:rPr>
              <a:t>th</a:t>
            </a:r>
            <a:r>
              <a:rPr lang="en-US" altLang="en-US" sz="1200" b="1" dirty="0">
                <a:solidFill>
                  <a:srgbClr val="000000"/>
                </a:solidFill>
                <a:latin typeface="+mj-lt"/>
              </a:rPr>
              <a:t> January</a:t>
            </a:r>
            <a:endParaRPr kumimoji="0" lang="en-US" altLang="en-US" sz="1200" b="1" i="0" u="none" strike="noStrike" cap="none" normalizeH="0" baseline="0" dirty="0">
              <a:ln>
                <a:noFill/>
              </a:ln>
              <a:solidFill>
                <a:srgbClr val="000000"/>
              </a:solidFill>
              <a:effectLst/>
              <a:latin typeface="+mj-lt"/>
            </a:endParaRPr>
          </a:p>
          <a:p>
            <a:pPr algn="ctr" eaLnBrk="0" fontAlgn="base" hangingPunct="0">
              <a:spcBef>
                <a:spcPct val="0"/>
              </a:spcBef>
              <a:spcAft>
                <a:spcPct val="0"/>
              </a:spcAft>
            </a:pPr>
            <a:r>
              <a:rPr lang="en-US" altLang="en-US" sz="1200" dirty="0">
                <a:latin typeface="+mj-lt"/>
                <a:cs typeface="Calibri Light"/>
              </a:rPr>
              <a:t>Early Bird $65 Normal $70</a:t>
            </a:r>
            <a:br>
              <a:rPr lang="en-US" altLang="en-US" sz="1200" dirty="0">
                <a:latin typeface="+mj-lt"/>
                <a:cs typeface="Calibri Light"/>
              </a:rPr>
            </a:br>
            <a:br>
              <a:rPr lang="en-US" sz="1200" b="1" u="sng" dirty="0">
                <a:solidFill>
                  <a:schemeClr val="accent1">
                    <a:lumMod val="75000"/>
                  </a:schemeClr>
                </a:solidFill>
                <a:latin typeface="+mj-lt"/>
              </a:rPr>
            </a:br>
            <a:r>
              <a:rPr lang="en-US" altLang="en-US" sz="1400" b="1" dirty="0">
                <a:solidFill>
                  <a:srgbClr val="FF0000"/>
                </a:solidFill>
                <a:latin typeface="+mj-lt"/>
              </a:rPr>
              <a:t>Wacky Water play!!</a:t>
            </a:r>
          </a:p>
          <a:p>
            <a:pPr algn="ctr" eaLnBrk="0" fontAlgn="base" hangingPunct="0">
              <a:spcBef>
                <a:spcPct val="0"/>
              </a:spcBef>
              <a:spcAft>
                <a:spcPct val="0"/>
              </a:spcAft>
            </a:pPr>
            <a:endParaRPr lang="en-US" altLang="en-US" sz="1200" b="1" dirty="0">
              <a:solidFill>
                <a:schemeClr val="accent2">
                  <a:lumMod val="75000"/>
                </a:schemeClr>
              </a:solidFill>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200" dirty="0">
              <a:solidFill>
                <a:srgbClr val="232253"/>
              </a:solidFill>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232253"/>
                </a:solidFill>
                <a:latin typeface="+mj-lt"/>
              </a:rPr>
              <a:t>Bring your swimmers, bring your towel, water pistols!</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200" dirty="0">
              <a:solidFill>
                <a:srgbClr val="232253"/>
              </a:solidFill>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EB3576"/>
                </a:solidFill>
                <a:latin typeface="+mj-lt"/>
              </a:rPr>
              <a:t>Join us today as we pull out the slip n slide, water pistols, water balloons and sprinklers for wacky water play Thursday!</a:t>
            </a:r>
          </a:p>
          <a:p>
            <a:pPr marL="285750" marR="0" lvl="0" indent="-285750" algn="l" defTabSz="914400" rtl="0" eaLnBrk="0" fontAlgn="base" latinLnBrk="0" hangingPunct="0">
              <a:lnSpc>
                <a:spcPct val="100000"/>
              </a:lnSpc>
              <a:spcBef>
                <a:spcPct val="0"/>
              </a:spcBef>
              <a:spcAft>
                <a:spcPct val="0"/>
              </a:spcAft>
              <a:buClrTx/>
              <a:buSzTx/>
              <a:buFontTx/>
              <a:buChar char="-"/>
              <a:tabLst/>
            </a:pPr>
            <a:endParaRPr lang="en-US" altLang="en-US" sz="1250" dirty="0">
              <a:solidFill>
                <a:srgbClr val="232253"/>
              </a:solidFill>
              <a:latin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Tx/>
              <a:buChar char="-"/>
              <a:tabLst/>
            </a:pPr>
            <a:r>
              <a:rPr lang="en-US" altLang="en-US" sz="1250" dirty="0">
                <a:solidFill>
                  <a:srgbClr val="232253"/>
                </a:solidFill>
                <a:latin typeface="Calibri" panose="020F0502020204030204" pitchFamily="34" charset="0"/>
              </a:rPr>
              <a:t>Don’t forget your hat, towel and a change of clothes.</a:t>
            </a:r>
          </a:p>
          <a:p>
            <a:pPr marL="285750" marR="0" lvl="0" indent="-285750" algn="l" defTabSz="914400" rtl="0" eaLnBrk="0" fontAlgn="base" latinLnBrk="0" hangingPunct="0">
              <a:lnSpc>
                <a:spcPct val="100000"/>
              </a:lnSpc>
              <a:spcBef>
                <a:spcPct val="0"/>
              </a:spcBef>
              <a:spcAft>
                <a:spcPct val="0"/>
              </a:spcAft>
              <a:buClrTx/>
              <a:buSzTx/>
              <a:buFontTx/>
              <a:buChar char="-"/>
              <a:tabLst/>
            </a:pPr>
            <a:r>
              <a:rPr lang="en-US" altLang="en-US" sz="1250" dirty="0">
                <a:solidFill>
                  <a:srgbClr val="232253"/>
                </a:solidFill>
                <a:latin typeface="Calibri" panose="020F0502020204030204" pitchFamily="34" charset="0"/>
              </a:rPr>
              <a:t>Please label all of your belongings, including any water pistols you bring in. </a:t>
            </a:r>
          </a:p>
          <a:p>
            <a:pPr marL="285750" marR="0" lvl="0" indent="-285750" algn="l" defTabSz="914400" rtl="0" eaLnBrk="0" fontAlgn="base" latinLnBrk="0" hangingPunct="0">
              <a:lnSpc>
                <a:spcPct val="100000"/>
              </a:lnSpc>
              <a:spcBef>
                <a:spcPct val="0"/>
              </a:spcBef>
              <a:spcAft>
                <a:spcPct val="0"/>
              </a:spcAft>
              <a:buClrTx/>
              <a:buSzTx/>
              <a:buFontTx/>
              <a:buChar char="-"/>
              <a:tabLst/>
            </a:pPr>
            <a:endParaRPr lang="en-US" altLang="en-US" sz="1250" dirty="0">
              <a:solidFill>
                <a:srgbClr val="232253"/>
              </a:solidFill>
              <a:latin typeface="Calibri" panose="020F0502020204030204" pitchFamily="34" charset="0"/>
            </a:endParaRPr>
          </a:p>
          <a:p>
            <a:pPr marR="0" lvl="0" algn="l" defTabSz="914400" rtl="0" eaLnBrk="0" fontAlgn="base" latinLnBrk="0" hangingPunct="0">
              <a:lnSpc>
                <a:spcPct val="100000"/>
              </a:lnSpc>
              <a:spcBef>
                <a:spcPct val="0"/>
              </a:spcBef>
              <a:spcAft>
                <a:spcPct val="0"/>
              </a:spcAft>
              <a:buClrTx/>
              <a:buSzTx/>
              <a:tabLst/>
            </a:pPr>
            <a:r>
              <a:rPr lang="en-US" altLang="en-US" sz="1250" b="1" dirty="0">
                <a:latin typeface="Calibri" panose="020F0502020204030204" pitchFamily="34" charset="0"/>
              </a:rPr>
              <a:t>                           </a:t>
            </a:r>
            <a:endParaRPr kumimoji="0" lang="en-US" altLang="en-US" i="0" u="none" strike="noStrike" cap="none" normalizeH="0" baseline="0" dirty="0">
              <a:ln>
                <a:noFill/>
              </a:ln>
              <a:effectLst/>
              <a:latin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Tx/>
              <a:buChar char="-"/>
              <a:tabLst/>
            </a:pPr>
            <a:endParaRPr kumimoji="0" lang="en-US" altLang="en-US" i="0" u="none" strike="noStrike" cap="none" normalizeH="0" baseline="0" dirty="0">
              <a:ln>
                <a:noFill/>
              </a:ln>
              <a:effectLst/>
              <a:latin typeface="Calibri" panose="020F0502020204030204" pitchFamily="34" charset="0"/>
            </a:endParaRPr>
          </a:p>
        </p:txBody>
      </p:sp>
    </p:spTree>
    <p:extLst>
      <p:ext uri="{BB962C8B-B14F-4D97-AF65-F5344CB8AC3E}">
        <p14:creationId xmlns:p14="http://schemas.microsoft.com/office/powerpoint/2010/main" val="2160139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attern of watermelon slices&#10;&#10;Description automatically generated">
            <a:extLst>
              <a:ext uri="{FF2B5EF4-FFF2-40B4-BE49-F238E27FC236}">
                <a16:creationId xmlns:a16="http://schemas.microsoft.com/office/drawing/2014/main" id="{2EB8E3FE-0477-4F80-B9EC-75E28A3309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9" y="0"/>
            <a:ext cx="12191199" cy="6858000"/>
          </a:xfrm>
          <a:prstGeom prst="rect">
            <a:avLst/>
          </a:prstGeom>
        </p:spPr>
      </p:pic>
      <p:pic>
        <p:nvPicPr>
          <p:cNvPr id="35" name="Picture 4" descr="Abstract background with a hand painted watercolour design 2274682 Vector  Art at Vecteezy">
            <a:extLst>
              <a:ext uri="{FF2B5EF4-FFF2-40B4-BE49-F238E27FC236}">
                <a16:creationId xmlns:a16="http://schemas.microsoft.com/office/drawing/2014/main" id="{2CA56E9E-5E5E-4E3D-B435-D6AB77B673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7166" y="1335134"/>
            <a:ext cx="1130157" cy="62990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CA0C599-1FEB-40BD-939F-411A34A0B8E6}"/>
              </a:ext>
            </a:extLst>
          </p:cNvPr>
          <p:cNvSpPr txBox="1"/>
          <p:nvPr/>
        </p:nvSpPr>
        <p:spPr>
          <a:xfrm>
            <a:off x="1878746" y="-50454"/>
            <a:ext cx="8998634" cy="584775"/>
          </a:xfrm>
          <a:prstGeom prst="rect">
            <a:avLst/>
          </a:prstGeom>
          <a:noFill/>
        </p:spPr>
        <p:txBody>
          <a:bodyPr wrap="square" rtlCol="0">
            <a:spAutoFit/>
          </a:bodyPr>
          <a:lstStyle/>
          <a:p>
            <a:pPr algn="ctr"/>
            <a:r>
              <a:rPr lang="en-US" sz="3200" b="1" dirty="0">
                <a:solidFill>
                  <a:srgbClr val="0070C0"/>
                </a:solidFill>
                <a:latin typeface="Cavolini" panose="03000502040302020204" pitchFamily="66" charset="0"/>
                <a:cs typeface="Cavolini" panose="03000502040302020204" pitchFamily="66" charset="0"/>
              </a:rPr>
              <a:t>PCYC OOSH Gunnedah Summer Holidays</a:t>
            </a:r>
            <a:endParaRPr lang="en-AU" sz="3200" b="1" dirty="0">
              <a:solidFill>
                <a:srgbClr val="0070C0"/>
              </a:solidFill>
              <a:latin typeface="Cavolini" panose="03000502040302020204" pitchFamily="66" charset="0"/>
              <a:cs typeface="Cavolini" panose="03000502040302020204" pitchFamily="66" charset="0"/>
            </a:endParaRPr>
          </a:p>
        </p:txBody>
      </p:sp>
      <p:sp>
        <p:nvSpPr>
          <p:cNvPr id="28" name="Text Box 3">
            <a:extLst>
              <a:ext uri="{FF2B5EF4-FFF2-40B4-BE49-F238E27FC236}">
                <a16:creationId xmlns:a16="http://schemas.microsoft.com/office/drawing/2014/main" id="{CEE35EF3-DFD1-4524-BFD0-FB7A809A9F71}"/>
              </a:ext>
            </a:extLst>
          </p:cNvPr>
          <p:cNvSpPr txBox="1">
            <a:spLocks noChangeArrowheads="1"/>
          </p:cNvSpPr>
          <p:nvPr/>
        </p:nvSpPr>
        <p:spPr bwMode="auto">
          <a:xfrm>
            <a:off x="3388456" y="4277473"/>
            <a:ext cx="3030017" cy="2381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32" name="Text Box 2">
            <a:extLst>
              <a:ext uri="{FF2B5EF4-FFF2-40B4-BE49-F238E27FC236}">
                <a16:creationId xmlns:a16="http://schemas.microsoft.com/office/drawing/2014/main" id="{0BE29E53-524E-DBFE-A6E1-951D687CEFDA}"/>
              </a:ext>
            </a:extLst>
          </p:cNvPr>
          <p:cNvSpPr txBox="1">
            <a:spLocks noChangeArrowheads="1"/>
          </p:cNvSpPr>
          <p:nvPr/>
        </p:nvSpPr>
        <p:spPr bwMode="auto">
          <a:xfrm>
            <a:off x="7379896" y="610377"/>
            <a:ext cx="2213057" cy="4270675"/>
          </a:xfrm>
          <a:prstGeom prst="rect">
            <a:avLst/>
          </a:prstGeom>
          <a:solidFill>
            <a:srgbClr val="FFFFFF"/>
          </a:solidFill>
          <a:ln w="25400" algn="ctr">
            <a:solidFill>
              <a:schemeClr val="accent2">
                <a:lumMod val="75000"/>
              </a:schemeClr>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b="1" dirty="0">
                <a:solidFill>
                  <a:srgbClr val="000000"/>
                </a:solidFill>
                <a:latin typeface="+mj-lt"/>
              </a:rPr>
              <a:t>THURSDAY 25</a:t>
            </a:r>
            <a:r>
              <a:rPr lang="en-US" altLang="en-US" sz="1200" b="1" baseline="30000" dirty="0">
                <a:solidFill>
                  <a:srgbClr val="000000"/>
                </a:solidFill>
                <a:latin typeface="+mj-lt"/>
              </a:rPr>
              <a:t>th</a:t>
            </a:r>
            <a:r>
              <a:rPr lang="en-US" altLang="en-US" sz="1200" b="1" dirty="0">
                <a:solidFill>
                  <a:srgbClr val="000000"/>
                </a:solidFill>
                <a:latin typeface="+mj-lt"/>
              </a:rPr>
              <a:t> January</a:t>
            </a:r>
            <a:endParaRPr kumimoji="0" lang="en-US" altLang="en-US" sz="1200" b="1" i="0" u="none" strike="noStrike" cap="none" normalizeH="0" baseline="0" dirty="0">
              <a:ln>
                <a:noFill/>
              </a:ln>
              <a:solidFill>
                <a:srgbClr val="000000"/>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mj-lt"/>
              </a:rPr>
              <a:t>Early Bird $70 Normal $75</a:t>
            </a:r>
            <a:br>
              <a:rPr lang="en-US" altLang="en-US" sz="1200" b="1" dirty="0">
                <a:latin typeface="+mj-lt"/>
              </a:rPr>
            </a:br>
            <a:endParaRPr lang="en-US" altLang="en-US" sz="1200" b="1" dirty="0">
              <a:latin typeface="+mj-lt"/>
            </a:endParaRPr>
          </a:p>
          <a:p>
            <a:pPr algn="ctr" eaLnBrk="0" fontAlgn="base" hangingPunct="0">
              <a:spcBef>
                <a:spcPct val="0"/>
              </a:spcBef>
              <a:spcAft>
                <a:spcPct val="0"/>
              </a:spcAft>
            </a:pPr>
            <a:r>
              <a:rPr lang="en-US" altLang="en-US" sz="1400" b="1" dirty="0">
                <a:solidFill>
                  <a:schemeClr val="accent2">
                    <a:lumMod val="75000"/>
                  </a:schemeClr>
                </a:solidFill>
                <a:latin typeface="+mj-lt"/>
              </a:rPr>
              <a:t>Australia Day!! </a:t>
            </a:r>
            <a:br>
              <a:rPr lang="en-US" altLang="en-US" sz="1200" b="1" dirty="0">
                <a:solidFill>
                  <a:schemeClr val="accent2">
                    <a:lumMod val="75000"/>
                  </a:schemeClr>
                </a:solidFill>
                <a:latin typeface="+mj-lt"/>
              </a:rPr>
            </a:br>
            <a:br>
              <a:rPr lang="en-US" altLang="en-US" sz="1200" b="1" dirty="0">
                <a:solidFill>
                  <a:schemeClr val="accent2">
                    <a:lumMod val="75000"/>
                  </a:schemeClr>
                </a:solidFill>
                <a:latin typeface="+mj-lt"/>
              </a:rPr>
            </a:br>
            <a:r>
              <a:rPr lang="en-US" altLang="en-US" sz="1200" b="1" dirty="0">
                <a:solidFill>
                  <a:srgbClr val="4D24FC"/>
                </a:solidFill>
                <a:latin typeface="+mj-lt"/>
              </a:rPr>
              <a:t>Aussie </a:t>
            </a:r>
            <a:r>
              <a:rPr lang="en-US" altLang="en-US" sz="1200" b="1" dirty="0" err="1">
                <a:solidFill>
                  <a:srgbClr val="4D24FC"/>
                </a:solidFill>
                <a:latin typeface="+mj-lt"/>
              </a:rPr>
              <a:t>Aussie</a:t>
            </a:r>
            <a:r>
              <a:rPr lang="en-US" altLang="en-US" sz="1200" b="1" dirty="0">
                <a:solidFill>
                  <a:srgbClr val="4D24FC"/>
                </a:solidFill>
                <a:latin typeface="+mj-lt"/>
              </a:rPr>
              <a:t> </a:t>
            </a:r>
            <a:r>
              <a:rPr lang="en-US" altLang="en-US" sz="1200" b="1" dirty="0" err="1">
                <a:solidFill>
                  <a:srgbClr val="4D24FC"/>
                </a:solidFill>
                <a:latin typeface="+mj-lt"/>
              </a:rPr>
              <a:t>Aussie</a:t>
            </a:r>
            <a:r>
              <a:rPr lang="en-US" altLang="en-US" sz="1200" b="1" dirty="0">
                <a:solidFill>
                  <a:srgbClr val="4D24FC"/>
                </a:solidFill>
                <a:latin typeface="+mj-lt"/>
              </a:rPr>
              <a:t> </a:t>
            </a:r>
          </a:p>
          <a:p>
            <a:pPr algn="ctr" eaLnBrk="0" fontAlgn="base" hangingPunct="0">
              <a:spcBef>
                <a:spcPct val="0"/>
              </a:spcBef>
              <a:spcAft>
                <a:spcPct val="0"/>
              </a:spcAft>
            </a:pPr>
            <a:r>
              <a:rPr lang="en-US" altLang="en-US" sz="1200" b="1" dirty="0" err="1">
                <a:solidFill>
                  <a:srgbClr val="4D24FC"/>
                </a:solidFill>
                <a:latin typeface="+mj-lt"/>
              </a:rPr>
              <a:t>Oii</a:t>
            </a:r>
            <a:r>
              <a:rPr lang="en-US" altLang="en-US" sz="1200" b="1" dirty="0">
                <a:solidFill>
                  <a:srgbClr val="4D24FC"/>
                </a:solidFill>
                <a:latin typeface="+mj-lt"/>
              </a:rPr>
              <a:t> </a:t>
            </a:r>
            <a:r>
              <a:rPr lang="en-US" altLang="en-US" sz="1200" b="1" dirty="0" err="1">
                <a:solidFill>
                  <a:srgbClr val="4D24FC"/>
                </a:solidFill>
                <a:latin typeface="+mj-lt"/>
              </a:rPr>
              <a:t>Oii</a:t>
            </a:r>
            <a:r>
              <a:rPr lang="en-US" altLang="en-US" sz="1200" b="1" dirty="0">
                <a:solidFill>
                  <a:srgbClr val="4D24FC"/>
                </a:solidFill>
                <a:latin typeface="+mj-lt"/>
              </a:rPr>
              <a:t> </a:t>
            </a:r>
            <a:r>
              <a:rPr lang="en-US" altLang="en-US" sz="1200" b="1" dirty="0" err="1">
                <a:solidFill>
                  <a:srgbClr val="4D24FC"/>
                </a:solidFill>
                <a:latin typeface="+mj-lt"/>
              </a:rPr>
              <a:t>Oii</a:t>
            </a:r>
            <a:r>
              <a:rPr lang="en-US" altLang="en-US" sz="1200" b="1" dirty="0">
                <a:solidFill>
                  <a:srgbClr val="4D24FC"/>
                </a:solidFill>
                <a:latin typeface="+mj-lt"/>
              </a:rPr>
              <a:t> </a:t>
            </a:r>
          </a:p>
          <a:p>
            <a:pPr algn="ctr" eaLnBrk="0" fontAlgn="base" hangingPunct="0">
              <a:spcBef>
                <a:spcPct val="0"/>
              </a:spcBef>
              <a:spcAft>
                <a:spcPct val="0"/>
              </a:spcAft>
            </a:pPr>
            <a:endParaRPr lang="en-US" altLang="en-US" sz="1200" b="1" dirty="0">
              <a:solidFill>
                <a:schemeClr val="accent2">
                  <a:lumMod val="75000"/>
                </a:schemeClr>
              </a:solidFill>
              <a:latin typeface="+mj-lt"/>
            </a:endParaRPr>
          </a:p>
          <a:p>
            <a:pPr algn="ctr" eaLnBrk="0" fontAlgn="base" hangingPunct="0">
              <a:spcBef>
                <a:spcPct val="0"/>
              </a:spcBef>
              <a:spcAft>
                <a:spcPct val="0"/>
              </a:spcAft>
            </a:pPr>
            <a:endParaRPr lang="en-US" altLang="en-US" sz="1200" b="1" dirty="0">
              <a:solidFill>
                <a:schemeClr val="accent2">
                  <a:lumMod val="75000"/>
                </a:schemeClr>
              </a:solidFill>
              <a:latin typeface="+mj-lt"/>
            </a:endParaRPr>
          </a:p>
          <a:p>
            <a:pPr algn="ctr" eaLnBrk="0" fontAlgn="base" hangingPunct="0">
              <a:spcBef>
                <a:spcPct val="0"/>
              </a:spcBef>
              <a:spcAft>
                <a:spcPct val="0"/>
              </a:spcAft>
            </a:pPr>
            <a:r>
              <a:rPr lang="en-US" altLang="en-US" sz="1200" b="1" dirty="0">
                <a:solidFill>
                  <a:srgbClr val="FF0000"/>
                </a:solidFill>
                <a:latin typeface="+mj-lt"/>
              </a:rPr>
              <a:t>Join us today as we celebrate everything Australian before Australia day!</a:t>
            </a:r>
          </a:p>
          <a:p>
            <a:pPr algn="ctr" eaLnBrk="0" fontAlgn="base" hangingPunct="0">
              <a:spcBef>
                <a:spcPct val="0"/>
              </a:spcBef>
              <a:spcAft>
                <a:spcPct val="0"/>
              </a:spcAft>
            </a:pPr>
            <a:endParaRPr lang="en-US" altLang="en-US" sz="1200" b="1" dirty="0">
              <a:solidFill>
                <a:srgbClr val="FF0000"/>
              </a:solidFill>
              <a:latin typeface="+mj-lt"/>
            </a:endParaRPr>
          </a:p>
          <a:p>
            <a:pPr algn="ctr" eaLnBrk="0" fontAlgn="base" hangingPunct="0">
              <a:spcBef>
                <a:spcPct val="0"/>
              </a:spcBef>
              <a:spcAft>
                <a:spcPct val="0"/>
              </a:spcAft>
            </a:pPr>
            <a:r>
              <a:rPr lang="en-US" altLang="en-US" sz="1200" b="1" dirty="0">
                <a:solidFill>
                  <a:srgbClr val="4D24FC"/>
                </a:solidFill>
                <a:latin typeface="+mj-lt"/>
              </a:rPr>
              <a:t>Thong throwing competition? I think so!</a:t>
            </a:r>
          </a:p>
          <a:p>
            <a:pPr algn="ctr" eaLnBrk="0" fontAlgn="base" hangingPunct="0">
              <a:spcBef>
                <a:spcPct val="0"/>
              </a:spcBef>
              <a:spcAft>
                <a:spcPct val="0"/>
              </a:spcAft>
            </a:pPr>
            <a:r>
              <a:rPr lang="en-US" altLang="en-US" sz="1200" b="1" dirty="0">
                <a:solidFill>
                  <a:srgbClr val="4D24FC"/>
                </a:solidFill>
                <a:latin typeface="+mj-lt"/>
              </a:rPr>
              <a:t>Snags on the BBQ? Absolutely!!</a:t>
            </a:r>
          </a:p>
          <a:p>
            <a:pPr algn="ctr" eaLnBrk="0" fontAlgn="base" hangingPunct="0">
              <a:spcBef>
                <a:spcPct val="0"/>
              </a:spcBef>
              <a:spcAft>
                <a:spcPct val="0"/>
              </a:spcAft>
            </a:pPr>
            <a:r>
              <a:rPr lang="en-US" altLang="en-US" sz="1200" b="1" dirty="0">
                <a:solidFill>
                  <a:srgbClr val="4D24FC"/>
                </a:solidFill>
                <a:latin typeface="+mj-lt"/>
              </a:rPr>
              <a:t>Fairy Bread? Why not? </a:t>
            </a:r>
          </a:p>
          <a:p>
            <a:pPr algn="ctr" eaLnBrk="0" fontAlgn="base" hangingPunct="0">
              <a:spcBef>
                <a:spcPct val="0"/>
              </a:spcBef>
              <a:spcAft>
                <a:spcPct val="0"/>
              </a:spcAft>
            </a:pPr>
            <a:r>
              <a:rPr lang="en-US" altLang="en-US" sz="1200" b="1" dirty="0">
                <a:solidFill>
                  <a:srgbClr val="4D24FC"/>
                </a:solidFill>
                <a:latin typeface="+mj-lt"/>
              </a:rPr>
              <a:t>Party Pong? YESSSS!!!</a:t>
            </a:r>
          </a:p>
          <a:p>
            <a:pPr algn="ctr" eaLnBrk="0" fontAlgn="base" hangingPunct="0">
              <a:spcBef>
                <a:spcPct val="0"/>
              </a:spcBef>
              <a:spcAft>
                <a:spcPct val="0"/>
              </a:spcAft>
            </a:pPr>
            <a:r>
              <a:rPr lang="en-US" altLang="en-US" sz="1200" b="1" dirty="0">
                <a:solidFill>
                  <a:srgbClr val="4D24FC"/>
                </a:solidFill>
                <a:latin typeface="+mj-lt"/>
              </a:rPr>
              <a:t>Australia tattoos and much </a:t>
            </a:r>
            <a:r>
              <a:rPr lang="en-US" altLang="en-US" sz="1200" b="1" dirty="0" err="1">
                <a:solidFill>
                  <a:srgbClr val="4D24FC"/>
                </a:solidFill>
                <a:latin typeface="+mj-lt"/>
              </a:rPr>
              <a:t>much</a:t>
            </a:r>
            <a:r>
              <a:rPr lang="en-US" altLang="en-US" sz="1200" b="1" dirty="0">
                <a:solidFill>
                  <a:srgbClr val="4D24FC"/>
                </a:solidFill>
                <a:latin typeface="+mj-lt"/>
              </a:rPr>
              <a:t> more!!!</a:t>
            </a:r>
          </a:p>
          <a:p>
            <a:pPr algn="ctr" eaLnBrk="0" fontAlgn="base" hangingPunct="0">
              <a:spcBef>
                <a:spcPct val="0"/>
              </a:spcBef>
              <a:spcAft>
                <a:spcPct val="0"/>
              </a:spcAft>
            </a:pPr>
            <a:endParaRPr lang="en-US" altLang="en-US" sz="1200" b="1" dirty="0">
              <a:solidFill>
                <a:schemeClr val="accent2">
                  <a:lumMod val="75000"/>
                </a:schemeClr>
              </a:solidFill>
              <a:latin typeface="+mj-lt"/>
            </a:endParaRPr>
          </a:p>
        </p:txBody>
      </p:sp>
      <p:sp>
        <p:nvSpPr>
          <p:cNvPr id="43" name="Text Box 2">
            <a:extLst>
              <a:ext uri="{FF2B5EF4-FFF2-40B4-BE49-F238E27FC236}">
                <a16:creationId xmlns:a16="http://schemas.microsoft.com/office/drawing/2014/main" id="{0BBDB587-526E-9213-886E-D4EC4E6605CB}"/>
              </a:ext>
            </a:extLst>
          </p:cNvPr>
          <p:cNvSpPr txBox="1">
            <a:spLocks noChangeArrowheads="1"/>
          </p:cNvSpPr>
          <p:nvPr/>
        </p:nvSpPr>
        <p:spPr bwMode="auto">
          <a:xfrm>
            <a:off x="2522144" y="624465"/>
            <a:ext cx="2344596" cy="4270675"/>
          </a:xfrm>
          <a:prstGeom prst="rect">
            <a:avLst/>
          </a:prstGeom>
          <a:ln w="28575">
            <a:headEnd/>
            <a:tailEnd/>
          </a:ln>
        </p:spPr>
        <p:style>
          <a:lnRef idx="2">
            <a:schemeClr val="accent4"/>
          </a:lnRef>
          <a:fillRef idx="1">
            <a:schemeClr val="lt1"/>
          </a:fillRef>
          <a:effectRef idx="0">
            <a:schemeClr val="accent4"/>
          </a:effectRef>
          <a:fontRef idx="minor">
            <a:schemeClr val="dk1"/>
          </a:fontRef>
        </p:style>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b="1" dirty="0">
                <a:solidFill>
                  <a:srgbClr val="000000"/>
                </a:solidFill>
                <a:latin typeface="+mj-lt"/>
              </a:rPr>
              <a:t>TUESDAY</a:t>
            </a:r>
            <a:r>
              <a:rPr kumimoji="0" lang="en-US" altLang="en-US" sz="1200" b="1" i="0" u="none" strike="noStrike" cap="none" normalizeH="0" baseline="0" dirty="0">
                <a:ln>
                  <a:noFill/>
                </a:ln>
                <a:solidFill>
                  <a:srgbClr val="000000"/>
                </a:solidFill>
                <a:effectLst/>
                <a:latin typeface="+mj-lt"/>
              </a:rPr>
              <a:t> </a:t>
            </a:r>
            <a:r>
              <a:rPr lang="en-US" altLang="en-US" sz="1200" b="1" dirty="0">
                <a:solidFill>
                  <a:srgbClr val="000000"/>
                </a:solidFill>
                <a:latin typeface="+mj-lt"/>
              </a:rPr>
              <a:t>23</a:t>
            </a:r>
            <a:r>
              <a:rPr lang="en-US" altLang="en-US" sz="1200" b="1" baseline="30000" dirty="0">
                <a:solidFill>
                  <a:srgbClr val="000000"/>
                </a:solidFill>
                <a:latin typeface="+mj-lt"/>
              </a:rPr>
              <a:t>rd</a:t>
            </a:r>
            <a:r>
              <a:rPr lang="en-US" altLang="en-US" sz="1200" b="1" dirty="0">
                <a:solidFill>
                  <a:srgbClr val="000000"/>
                </a:solidFill>
                <a:latin typeface="+mj-lt"/>
              </a:rPr>
              <a:t> January</a:t>
            </a:r>
            <a:endParaRPr kumimoji="0" lang="en-US" altLang="en-US" sz="1200" b="1" i="0" u="none" strike="noStrike" cap="none" normalizeH="0" baseline="0" dirty="0">
              <a:ln>
                <a:noFill/>
              </a:ln>
              <a:solidFill>
                <a:srgbClr val="000000"/>
              </a:solidFill>
              <a:effectLst/>
              <a:latin typeface="+mj-lt"/>
            </a:endParaRPr>
          </a:p>
          <a:p>
            <a:pPr lvl="0" algn="ctr" eaLnBrk="0" fontAlgn="base" hangingPunct="0">
              <a:spcBef>
                <a:spcPct val="0"/>
              </a:spcBef>
              <a:spcAft>
                <a:spcPct val="0"/>
              </a:spcAft>
            </a:pPr>
            <a:r>
              <a:rPr lang="en-US" altLang="en-US" sz="1200" dirty="0">
                <a:solidFill>
                  <a:schemeClr val="tx1"/>
                </a:solidFill>
                <a:latin typeface="+mj-lt"/>
              </a:rPr>
              <a:t>Early Bird $80 Normal $85</a:t>
            </a:r>
            <a:br>
              <a:rPr lang="en-US" altLang="en-US" sz="1200" b="1" dirty="0">
                <a:solidFill>
                  <a:srgbClr val="E737C1"/>
                </a:solidFill>
                <a:latin typeface="+mj-lt"/>
              </a:rPr>
            </a:br>
            <a:r>
              <a:rPr lang="en-US" altLang="en-US" sz="1200" b="1" dirty="0">
                <a:solidFill>
                  <a:srgbClr val="E737C1"/>
                </a:solidFill>
                <a:latin typeface="+mj-lt"/>
              </a:rPr>
              <a:t> </a:t>
            </a:r>
          </a:p>
          <a:p>
            <a:pPr lvl="0" algn="ctr" eaLnBrk="0" fontAlgn="base" hangingPunct="0">
              <a:spcBef>
                <a:spcPct val="0"/>
              </a:spcBef>
              <a:spcAft>
                <a:spcPct val="0"/>
              </a:spcAft>
            </a:pPr>
            <a:r>
              <a:rPr lang="en-US" altLang="en-US" sz="1400" b="1" dirty="0">
                <a:solidFill>
                  <a:srgbClr val="E737C1"/>
                </a:solidFill>
                <a:latin typeface="+mj-lt"/>
              </a:rPr>
              <a:t>Build Your own bear and Teddy bear’s picnic day!</a:t>
            </a:r>
            <a:br>
              <a:rPr lang="en-US" altLang="en-US" sz="1200" b="1" dirty="0">
                <a:solidFill>
                  <a:srgbClr val="E737C1"/>
                </a:solidFill>
                <a:latin typeface="+mj-lt"/>
              </a:rPr>
            </a:br>
            <a:br>
              <a:rPr lang="en-US" altLang="en-US" sz="1200" b="1" dirty="0">
                <a:solidFill>
                  <a:srgbClr val="E737C1"/>
                </a:solidFill>
                <a:latin typeface="+mj-lt"/>
              </a:rPr>
            </a:br>
            <a:r>
              <a:rPr lang="en-US" sz="1200" b="0" i="0" dirty="0">
                <a:solidFill>
                  <a:srgbClr val="FF0066"/>
                </a:solidFill>
                <a:effectLst/>
              </a:rPr>
              <a:t>Building bears and stuffing animals is a timeless profession or hobby and now we can do it at OOSH.</a:t>
            </a:r>
          </a:p>
          <a:p>
            <a:pPr lvl="0" algn="ctr" eaLnBrk="0" fontAlgn="base" hangingPunct="0">
              <a:spcBef>
                <a:spcPct val="0"/>
              </a:spcBef>
              <a:spcAft>
                <a:spcPct val="0"/>
              </a:spcAft>
            </a:pPr>
            <a:endParaRPr lang="en-US" altLang="en-US" sz="1200" dirty="0">
              <a:solidFill>
                <a:srgbClr val="787475"/>
              </a:solidFill>
            </a:endParaRPr>
          </a:p>
          <a:p>
            <a:pPr lvl="0" algn="ctr" eaLnBrk="0" fontAlgn="base" hangingPunct="0">
              <a:spcBef>
                <a:spcPct val="0"/>
              </a:spcBef>
              <a:spcAft>
                <a:spcPct val="0"/>
              </a:spcAft>
            </a:pPr>
            <a:r>
              <a:rPr lang="en-US" altLang="en-US" sz="1200" dirty="0">
                <a:solidFill>
                  <a:srgbClr val="FFC000"/>
                </a:solidFill>
              </a:rPr>
              <a:t>All bears will be provided, once we have stuffed our bears and signed their birth certificate, we will enjoy a teddy bear’s picnic. </a:t>
            </a:r>
            <a:br>
              <a:rPr lang="en-US" altLang="en-US" sz="1200" b="1" dirty="0">
                <a:solidFill>
                  <a:srgbClr val="E737C1"/>
                </a:solidFill>
                <a:latin typeface="Calibri" panose="020F0502020204030204" pitchFamily="34" charset="0"/>
              </a:rPr>
            </a:br>
            <a:br>
              <a:rPr lang="en-US" altLang="en-US" sz="1200" b="1" dirty="0">
                <a:solidFill>
                  <a:srgbClr val="E737C1"/>
                </a:solidFill>
                <a:latin typeface="Calibri" panose="020F0502020204030204" pitchFamily="34" charset="0"/>
              </a:rPr>
            </a:br>
            <a:r>
              <a:rPr lang="en-US" altLang="en-US" sz="1200" dirty="0">
                <a:solidFill>
                  <a:srgbClr val="E737C1"/>
                </a:solidFill>
                <a:latin typeface="Calibri" panose="020F0502020204030204" pitchFamily="34" charset="0"/>
              </a:rPr>
              <a:t>Afternoon activities will include:</a:t>
            </a:r>
          </a:p>
          <a:p>
            <a:pPr lvl="0" algn="ctr" eaLnBrk="0" fontAlgn="base" hangingPunct="0">
              <a:spcBef>
                <a:spcPct val="0"/>
              </a:spcBef>
              <a:spcAft>
                <a:spcPct val="0"/>
              </a:spcAft>
            </a:pPr>
            <a:r>
              <a:rPr lang="en-US" altLang="en-US" sz="1200" dirty="0">
                <a:solidFill>
                  <a:srgbClr val="E737C1"/>
                </a:solidFill>
                <a:latin typeface="Calibri" panose="020F0502020204030204" pitchFamily="34" charset="0"/>
              </a:rPr>
              <a:t>Lego challenges</a:t>
            </a:r>
          </a:p>
          <a:p>
            <a:pPr lvl="0" algn="ctr" eaLnBrk="0" fontAlgn="base" hangingPunct="0">
              <a:spcBef>
                <a:spcPct val="0"/>
              </a:spcBef>
              <a:spcAft>
                <a:spcPct val="0"/>
              </a:spcAft>
            </a:pPr>
            <a:r>
              <a:rPr lang="en-US" altLang="en-US" sz="1200" dirty="0">
                <a:solidFill>
                  <a:srgbClr val="E737C1"/>
                </a:solidFill>
                <a:latin typeface="Calibri" panose="020F0502020204030204" pitchFamily="34" charset="0"/>
              </a:rPr>
              <a:t>Uno Competition </a:t>
            </a:r>
          </a:p>
          <a:p>
            <a:pPr lvl="0" algn="ctr" eaLnBrk="0" fontAlgn="base" hangingPunct="0">
              <a:spcBef>
                <a:spcPct val="0"/>
              </a:spcBef>
              <a:spcAft>
                <a:spcPct val="0"/>
              </a:spcAft>
            </a:pPr>
            <a:r>
              <a:rPr lang="en-US" altLang="en-US" sz="1200" dirty="0">
                <a:solidFill>
                  <a:srgbClr val="E737C1"/>
                </a:solidFill>
                <a:latin typeface="Calibri" panose="020F0502020204030204" pitchFamily="34" charset="0"/>
              </a:rPr>
              <a:t>Chess Competition </a:t>
            </a:r>
          </a:p>
          <a:p>
            <a:pPr lvl="0" algn="ctr" eaLnBrk="0" fontAlgn="base" hangingPunct="0">
              <a:spcBef>
                <a:spcPct val="0"/>
              </a:spcBef>
              <a:spcAft>
                <a:spcPct val="0"/>
              </a:spcAft>
            </a:pPr>
            <a:r>
              <a:rPr lang="en-US" altLang="en-US" sz="1200" dirty="0">
                <a:solidFill>
                  <a:srgbClr val="E737C1"/>
                </a:solidFill>
                <a:latin typeface="Calibri" panose="020F0502020204030204" pitchFamily="34" charset="0"/>
              </a:rPr>
              <a:t>Twister Challenge </a:t>
            </a:r>
          </a:p>
          <a:p>
            <a:pPr lvl="0" algn="ctr" eaLnBrk="0" fontAlgn="base" hangingPunct="0">
              <a:spcBef>
                <a:spcPct val="0"/>
              </a:spcBef>
              <a:spcAft>
                <a:spcPct val="0"/>
              </a:spcAft>
            </a:pPr>
            <a:r>
              <a:rPr lang="en-US" altLang="en-US" sz="1200" dirty="0">
                <a:solidFill>
                  <a:srgbClr val="E737C1"/>
                </a:solidFill>
                <a:latin typeface="Calibri" panose="020F0502020204030204" pitchFamily="34" charset="0"/>
              </a:rPr>
              <a:t>Handball Competition </a:t>
            </a:r>
          </a:p>
          <a:p>
            <a:pPr lvl="0" algn="ctr" eaLnBrk="0" fontAlgn="base" hangingPunct="0">
              <a:spcBef>
                <a:spcPct val="0"/>
              </a:spcBef>
              <a:spcAft>
                <a:spcPct val="0"/>
              </a:spcAft>
            </a:pPr>
            <a:r>
              <a:rPr lang="en-US" altLang="en-US" sz="1200" dirty="0">
                <a:solidFill>
                  <a:srgbClr val="E737C1"/>
                </a:solidFill>
                <a:latin typeface="Calibri" panose="020F0502020204030204" pitchFamily="34" charset="0"/>
              </a:rPr>
              <a:t> </a:t>
            </a:r>
            <a:br>
              <a:rPr lang="en-US" altLang="en-US" sz="1200" b="1" dirty="0">
                <a:solidFill>
                  <a:srgbClr val="E737C1"/>
                </a:solidFill>
                <a:latin typeface="Calibri" panose="020F0502020204030204" pitchFamily="34" charset="0"/>
              </a:rPr>
            </a:br>
            <a:br>
              <a:rPr lang="en-US" altLang="en-US" sz="1200" dirty="0">
                <a:solidFill>
                  <a:srgbClr val="E737C1"/>
                </a:solidFill>
                <a:latin typeface="Calibri" panose="020F0502020204030204" pitchFamily="34" charset="0"/>
              </a:rPr>
            </a:br>
            <a:endParaRPr kumimoji="0" lang="en-US" altLang="en-US" sz="1400" b="1" i="0" u="none" strike="noStrike" cap="none" normalizeH="0" baseline="0" dirty="0">
              <a:ln>
                <a:noFill/>
              </a:ln>
              <a:solidFill>
                <a:schemeClr val="tx1"/>
              </a:solidFill>
              <a:effectLst/>
              <a:latin typeface="Calibri" panose="020F0502020204030204" pitchFamily="34" charset="0"/>
            </a:endParaRPr>
          </a:p>
        </p:txBody>
      </p:sp>
      <p:sp>
        <p:nvSpPr>
          <p:cNvPr id="48" name="Text Box 2">
            <a:extLst>
              <a:ext uri="{FF2B5EF4-FFF2-40B4-BE49-F238E27FC236}">
                <a16:creationId xmlns:a16="http://schemas.microsoft.com/office/drawing/2014/main" id="{FAD58292-A695-8FDE-E0A9-043AC4914DC3}"/>
              </a:ext>
            </a:extLst>
          </p:cNvPr>
          <p:cNvSpPr txBox="1">
            <a:spLocks noChangeArrowheads="1"/>
          </p:cNvSpPr>
          <p:nvPr/>
        </p:nvSpPr>
        <p:spPr bwMode="auto">
          <a:xfrm>
            <a:off x="9770853" y="610377"/>
            <a:ext cx="2213057" cy="4254182"/>
          </a:xfrm>
          <a:prstGeom prst="rect">
            <a:avLst/>
          </a:prstGeom>
          <a:solidFill>
            <a:srgbClr val="FFFFFF"/>
          </a:solidFill>
          <a:ln w="25400" algn="ctr">
            <a:solidFill>
              <a:schemeClr val="accent6">
                <a:lumMod val="75000"/>
              </a:schemeClr>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b="1" dirty="0">
                <a:solidFill>
                  <a:srgbClr val="000000"/>
                </a:solidFill>
                <a:latin typeface="+mj-lt"/>
              </a:rPr>
              <a:t>FRIDAY 26</a:t>
            </a:r>
            <a:r>
              <a:rPr lang="en-US" altLang="en-US" sz="1200" b="1" baseline="30000" dirty="0">
                <a:solidFill>
                  <a:srgbClr val="000000"/>
                </a:solidFill>
                <a:latin typeface="+mj-lt"/>
              </a:rPr>
              <a:t>th</a:t>
            </a:r>
            <a:r>
              <a:rPr lang="en-US" altLang="en-US" sz="1200" b="1" dirty="0">
                <a:solidFill>
                  <a:srgbClr val="000000"/>
                </a:solidFill>
                <a:latin typeface="+mj-lt"/>
              </a:rPr>
              <a:t> January</a:t>
            </a:r>
            <a:endParaRPr kumimoji="0" lang="en-US" altLang="en-US" sz="1200" b="1" i="0" u="none" strike="noStrike" cap="none" normalizeH="0" baseline="0" dirty="0">
              <a:ln>
                <a:noFill/>
              </a:ln>
              <a:solidFill>
                <a:srgbClr val="000000"/>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br>
              <a:rPr lang="en-US" altLang="en-US" sz="1200" b="1" dirty="0">
                <a:solidFill>
                  <a:srgbClr val="E737C1"/>
                </a:solidFill>
                <a:latin typeface="+mj-lt"/>
              </a:rPr>
            </a:br>
            <a:r>
              <a:rPr lang="en-US" altLang="en-US" b="1" dirty="0">
                <a:solidFill>
                  <a:srgbClr val="A824FA"/>
                </a:solidFill>
                <a:latin typeface="+mj-lt"/>
              </a:rPr>
              <a:t>PUBLIC HOLIDAY</a:t>
            </a:r>
            <a:r>
              <a:rPr lang="en-US" altLang="en-US" sz="1400" dirty="0">
                <a:solidFill>
                  <a:srgbClr val="232253"/>
                </a:solidFill>
              </a:rPr>
              <a:t>                          </a:t>
            </a:r>
          </a:p>
          <a:p>
            <a:pPr marL="171450" indent="-171450" eaLnBrk="0" fontAlgn="base" hangingPunct="0">
              <a:spcBef>
                <a:spcPct val="0"/>
              </a:spcBef>
              <a:spcAft>
                <a:spcPct val="0"/>
              </a:spcAft>
              <a:buFontTx/>
              <a:buChar char="-"/>
            </a:pPr>
            <a:endParaRPr lang="en-US" altLang="en-US" sz="1200" b="0" i="0" u="none" strike="noStrike" dirty="0">
              <a:solidFill>
                <a:srgbClr val="232253"/>
              </a:solidFill>
              <a:effectLst/>
              <a:latin typeface="YACgEX8C5Gg 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b="1" dirty="0">
                <a:latin typeface="Calibri" panose="020F0502020204030204" pitchFamily="34" charset="0"/>
              </a:rPr>
              <a:t> </a:t>
            </a:r>
          </a:p>
        </p:txBody>
      </p:sp>
      <p:sp>
        <p:nvSpPr>
          <p:cNvPr id="49" name="Text Box 2">
            <a:extLst>
              <a:ext uri="{FF2B5EF4-FFF2-40B4-BE49-F238E27FC236}">
                <a16:creationId xmlns:a16="http://schemas.microsoft.com/office/drawing/2014/main" id="{BCBD5F3E-983F-AF3A-EA34-AE0113377BB2}"/>
              </a:ext>
            </a:extLst>
          </p:cNvPr>
          <p:cNvSpPr txBox="1">
            <a:spLocks noChangeArrowheads="1"/>
          </p:cNvSpPr>
          <p:nvPr/>
        </p:nvSpPr>
        <p:spPr bwMode="auto">
          <a:xfrm>
            <a:off x="115040" y="638553"/>
            <a:ext cx="2213057" cy="4256587"/>
          </a:xfrm>
          <a:prstGeom prst="rect">
            <a:avLst/>
          </a:prstGeom>
          <a:solidFill>
            <a:srgbClr val="FFFFFF"/>
          </a:solidFill>
          <a:ln w="25400"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j-lt"/>
              </a:rPr>
              <a:t>MONDAY </a:t>
            </a:r>
            <a:r>
              <a:rPr lang="en-US" altLang="en-US" sz="1200" b="1" dirty="0">
                <a:solidFill>
                  <a:srgbClr val="000000"/>
                </a:solidFill>
                <a:latin typeface="+mj-lt"/>
              </a:rPr>
              <a:t>22</a:t>
            </a:r>
            <a:r>
              <a:rPr lang="en-US" altLang="en-US" sz="1200" b="1" baseline="30000" dirty="0">
                <a:solidFill>
                  <a:srgbClr val="000000"/>
                </a:solidFill>
                <a:latin typeface="+mj-lt"/>
              </a:rPr>
              <a:t>nd</a:t>
            </a:r>
            <a:r>
              <a:rPr lang="en-US" altLang="en-US" sz="1200" b="1" dirty="0">
                <a:solidFill>
                  <a:srgbClr val="000000"/>
                </a:solidFill>
                <a:latin typeface="+mj-lt"/>
              </a:rPr>
              <a:t> January</a:t>
            </a:r>
            <a:endParaRPr kumimoji="0" lang="en-US" altLang="en-US" sz="1200" b="1" i="0" u="none" strike="noStrike" cap="none" normalizeH="0" baseline="0" dirty="0">
              <a:ln>
                <a:noFill/>
              </a:ln>
              <a:solidFill>
                <a:srgbClr val="000000"/>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sz="1100" dirty="0">
                <a:latin typeface="+mj-lt"/>
                <a:cs typeface="Calibri Light"/>
              </a:rPr>
              <a:t>Early Bird $75 Normal $80</a:t>
            </a:r>
            <a:br>
              <a:rPr lang="en-US" sz="1100" dirty="0">
                <a:solidFill>
                  <a:srgbClr val="FF0000"/>
                </a:solidFill>
                <a:latin typeface="+mj-lt"/>
                <a:cs typeface="Calibri Light"/>
              </a:rPr>
            </a:br>
            <a:br>
              <a:rPr lang="en-US" sz="1100" dirty="0">
                <a:solidFill>
                  <a:srgbClr val="FF00FF"/>
                </a:solidFill>
                <a:latin typeface="+mj-lt"/>
                <a:cs typeface="Calibri Light"/>
              </a:rPr>
            </a:br>
            <a:r>
              <a:rPr lang="en-US" sz="1400" b="1" dirty="0">
                <a:solidFill>
                  <a:srgbClr val="FF00FF"/>
                </a:solidFill>
                <a:latin typeface="+mj-lt"/>
                <a:cs typeface="Calibri Light"/>
              </a:rPr>
              <a:t>Survivor Day!!</a:t>
            </a:r>
            <a:br>
              <a:rPr lang="en-US" sz="1100" dirty="0">
                <a:solidFill>
                  <a:srgbClr val="FF0000"/>
                </a:solidFill>
                <a:latin typeface="+mj-lt"/>
                <a:cs typeface="Calibri Light"/>
              </a:rPr>
            </a:br>
            <a:br>
              <a:rPr lang="en-US" sz="1100" dirty="0">
                <a:solidFill>
                  <a:srgbClr val="FF0000"/>
                </a:solidFill>
                <a:latin typeface="+mj-lt"/>
                <a:cs typeface="Calibri Light"/>
              </a:rPr>
            </a:br>
            <a:r>
              <a:rPr lang="en-US" b="1" dirty="0">
                <a:solidFill>
                  <a:srgbClr val="0070C0"/>
                </a:solidFill>
                <a:latin typeface="+mj-lt"/>
                <a:cs typeface="Calibri Light"/>
              </a:rPr>
              <a:t>Outwit. Outplay. Outlast. </a:t>
            </a:r>
            <a:br>
              <a:rPr lang="en-US" sz="1100" dirty="0">
                <a:solidFill>
                  <a:srgbClr val="FF0000"/>
                </a:solidFill>
                <a:latin typeface="+mj-lt"/>
                <a:cs typeface="Calibri Light"/>
              </a:rPr>
            </a:br>
            <a:endParaRPr lang="en-US" sz="1100" dirty="0">
              <a:solidFill>
                <a:srgbClr val="FF0000"/>
              </a:solidFill>
              <a:latin typeface="+mj-lt"/>
              <a:cs typeface="Calibri Light"/>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sz="1100" dirty="0">
                <a:solidFill>
                  <a:srgbClr val="FF0066"/>
                </a:solidFill>
                <a:latin typeface="+mj-lt"/>
                <a:cs typeface="Calibri Light"/>
              </a:rPr>
              <a:t>Compete with your tribe to become the ultimate survivors….</a:t>
            </a:r>
          </a:p>
          <a:p>
            <a:pPr marL="0" marR="0" lvl="0" indent="0" algn="ctr" defTabSz="914400" rtl="0" eaLnBrk="0" fontAlgn="base" latinLnBrk="0" hangingPunct="0">
              <a:lnSpc>
                <a:spcPct val="100000"/>
              </a:lnSpc>
              <a:spcBef>
                <a:spcPct val="0"/>
              </a:spcBef>
              <a:spcAft>
                <a:spcPct val="0"/>
              </a:spcAft>
              <a:buClrTx/>
              <a:buSzTx/>
              <a:buFontTx/>
              <a:buNone/>
              <a:tabLst/>
            </a:pPr>
            <a:endParaRPr lang="en-US" sz="1100" dirty="0">
              <a:solidFill>
                <a:srgbClr val="FF0000"/>
              </a:solidFill>
              <a:latin typeface="+mj-lt"/>
              <a:cs typeface="Calibri Light"/>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sz="1100" dirty="0">
                <a:solidFill>
                  <a:srgbClr val="FF0000"/>
                </a:solidFill>
                <a:latin typeface="+mj-lt"/>
                <a:cs typeface="Calibri Light"/>
              </a:rPr>
              <a:t>Tribes will create their very own flags, compete in several challenges where they will win “money” to buy extra food or win “extra time” on different challenges. </a:t>
            </a:r>
          </a:p>
          <a:p>
            <a:pPr marL="0" marR="0" lvl="0" indent="0" algn="ctr" defTabSz="914400" rtl="0" eaLnBrk="0" fontAlgn="base" latinLnBrk="0" hangingPunct="0">
              <a:lnSpc>
                <a:spcPct val="100000"/>
              </a:lnSpc>
              <a:spcBef>
                <a:spcPct val="0"/>
              </a:spcBef>
              <a:spcAft>
                <a:spcPct val="0"/>
              </a:spcAft>
              <a:buClrTx/>
              <a:buSzTx/>
              <a:buFontTx/>
              <a:buNone/>
              <a:tabLst/>
            </a:pPr>
            <a:endParaRPr lang="en-US" sz="1100" dirty="0">
              <a:solidFill>
                <a:srgbClr val="FF0000"/>
              </a:solidFill>
              <a:latin typeface="+mj-lt"/>
              <a:cs typeface="Calibri Light"/>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sz="1400" dirty="0">
                <a:solidFill>
                  <a:srgbClr val="4D24FC"/>
                </a:solidFill>
                <a:latin typeface="+mj-lt"/>
                <a:cs typeface="Calibri Light"/>
              </a:rPr>
              <a:t>Finish the day at Tribal council to see which tribe is the ultimate survivor</a:t>
            </a:r>
            <a:r>
              <a:rPr lang="en-US" sz="1100" dirty="0">
                <a:solidFill>
                  <a:srgbClr val="4D24FC"/>
                </a:solidFill>
                <a:latin typeface="+mj-lt"/>
                <a:cs typeface="Calibri Light"/>
              </a:rPr>
              <a:t>!</a:t>
            </a:r>
            <a:br>
              <a:rPr lang="en-US" sz="1100" dirty="0">
                <a:solidFill>
                  <a:srgbClr val="FF0000"/>
                </a:solidFill>
                <a:latin typeface="+mj-lt"/>
                <a:cs typeface="Calibri Light"/>
              </a:rPr>
            </a:br>
            <a:r>
              <a:rPr lang="en-US" altLang="en-US" b="1" dirty="0">
                <a:latin typeface="Calibri" panose="020F0502020204030204" pitchFamily="34" charset="0"/>
              </a:rPr>
              <a:t> </a:t>
            </a:r>
            <a:endParaRPr kumimoji="0" lang="en-US" altLang="en-US" sz="1800" b="1" i="0" u="none" strike="noStrike" cap="none" normalizeH="0" baseline="0" dirty="0">
              <a:ln>
                <a:noFill/>
              </a:ln>
              <a:effectLst/>
              <a:latin typeface="Calibri" panose="020F0502020204030204" pitchFamily="34" charset="0"/>
            </a:endParaRPr>
          </a:p>
        </p:txBody>
      </p:sp>
      <p:grpSp>
        <p:nvGrpSpPr>
          <p:cNvPr id="2" name="Group 1">
            <a:extLst>
              <a:ext uri="{FF2B5EF4-FFF2-40B4-BE49-F238E27FC236}">
                <a16:creationId xmlns:a16="http://schemas.microsoft.com/office/drawing/2014/main" id="{15BC6CDF-B19A-F686-7F5E-59B412A6E76B}"/>
              </a:ext>
            </a:extLst>
          </p:cNvPr>
          <p:cNvGrpSpPr/>
          <p:nvPr/>
        </p:nvGrpSpPr>
        <p:grpSpPr>
          <a:xfrm>
            <a:off x="115040" y="5116438"/>
            <a:ext cx="5761978" cy="1970431"/>
            <a:chOff x="115040" y="5116438"/>
            <a:chExt cx="5761978" cy="1970431"/>
          </a:xfrm>
        </p:grpSpPr>
        <p:sp>
          <p:nvSpPr>
            <p:cNvPr id="8" name="Text Box 2">
              <a:extLst>
                <a:ext uri="{FF2B5EF4-FFF2-40B4-BE49-F238E27FC236}">
                  <a16:creationId xmlns:a16="http://schemas.microsoft.com/office/drawing/2014/main" id="{5D324D79-5E1C-AE01-EC02-89B21E6FF7B6}"/>
                </a:ext>
              </a:extLst>
            </p:cNvPr>
            <p:cNvSpPr txBox="1">
              <a:spLocks noChangeArrowheads="1"/>
            </p:cNvSpPr>
            <p:nvPr/>
          </p:nvSpPr>
          <p:spPr bwMode="auto">
            <a:xfrm>
              <a:off x="115040" y="5116438"/>
              <a:ext cx="5761978" cy="1572806"/>
            </a:xfrm>
            <a:prstGeom prst="rect">
              <a:avLst/>
            </a:prstGeom>
            <a:solidFill>
              <a:srgbClr val="FFFFFF"/>
            </a:solidFill>
            <a:ln w="25400" algn="ctr">
              <a:solidFill>
                <a:srgbClr val="7030A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dirty="0">
                <a:solidFill>
                  <a:srgbClr val="000000"/>
                </a:solidFill>
                <a:latin typeface="Calibri" panose="020F0502020204030204" pitchFamily="34" charset="0"/>
              </a:endParaRPr>
            </a:p>
          </p:txBody>
        </p:sp>
        <p:sp>
          <p:nvSpPr>
            <p:cNvPr id="10" name="TextBox 9">
              <a:extLst>
                <a:ext uri="{FF2B5EF4-FFF2-40B4-BE49-F238E27FC236}">
                  <a16:creationId xmlns:a16="http://schemas.microsoft.com/office/drawing/2014/main" id="{7E27F495-9AF3-50DB-BC47-E6DE4863E232}"/>
                </a:ext>
              </a:extLst>
            </p:cNvPr>
            <p:cNvSpPr txBox="1"/>
            <p:nvPr/>
          </p:nvSpPr>
          <p:spPr>
            <a:xfrm>
              <a:off x="235316" y="5117099"/>
              <a:ext cx="5591236" cy="1969770"/>
            </a:xfrm>
            <a:prstGeom prst="rect">
              <a:avLst/>
            </a:prstGeom>
            <a:noFill/>
          </p:spPr>
          <p:txBody>
            <a:bodyPr wrap="square">
              <a:spAutoFit/>
            </a:bodyPr>
            <a:lstStyle/>
            <a:p>
              <a:pPr algn="ctr" eaLnBrk="0" fontAlgn="base" hangingPunct="0">
                <a:spcBef>
                  <a:spcPct val="0"/>
                </a:spcBef>
                <a:spcAft>
                  <a:spcPct val="0"/>
                </a:spcAft>
              </a:pPr>
              <a:r>
                <a:rPr lang="en-US" altLang="en-US" dirty="0">
                  <a:solidFill>
                    <a:srgbClr val="00B050"/>
                  </a:solidFill>
                  <a:latin typeface="Calibri" panose="020F0502020204030204" pitchFamily="34" charset="0"/>
                </a:rPr>
                <a:t>Email us here: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B050"/>
                  </a:solidFill>
                  <a:effectLst/>
                  <a:latin typeface="Calibri" panose="020F0502020204030204" pitchFamily="34" charset="0"/>
                </a:rPr>
                <a:t>gunnedahoosh@pcycnsw.org.au</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b="1" dirty="0">
                  <a:solidFill>
                    <a:srgbClr val="00B050"/>
                  </a:solidFill>
                  <a:latin typeface="Calibri" panose="020F0502020204030204" pitchFamily="34" charset="0"/>
                </a:rPr>
                <a:t>Early bird prices cease 1</a:t>
              </a:r>
              <a:r>
                <a:rPr lang="en-US" altLang="en-US" b="1" baseline="30000" dirty="0">
                  <a:solidFill>
                    <a:srgbClr val="00B050"/>
                  </a:solidFill>
                  <a:latin typeface="Calibri" panose="020F0502020204030204" pitchFamily="34" charset="0"/>
                </a:rPr>
                <a:t>st</a:t>
              </a:r>
              <a:r>
                <a:rPr lang="en-US" altLang="en-US" b="1" dirty="0">
                  <a:solidFill>
                    <a:srgbClr val="00B050"/>
                  </a:solidFill>
                  <a:latin typeface="Calibri" panose="020F0502020204030204" pitchFamily="34" charset="0"/>
                </a:rPr>
                <a:t> December</a:t>
              </a:r>
            </a:p>
            <a:p>
              <a:pPr algn="ctr" eaLnBrk="0" fontAlgn="base" hangingPunct="0">
                <a:spcBef>
                  <a:spcPct val="0"/>
                </a:spcBef>
                <a:spcAft>
                  <a:spcPct val="0"/>
                </a:spcAft>
              </a:pPr>
              <a:r>
                <a:rPr kumimoji="0" lang="en-US" altLang="en-US" i="0" u="none" strike="noStrike" cap="none" normalizeH="0" baseline="0" dirty="0">
                  <a:ln>
                    <a:noFill/>
                  </a:ln>
                  <a:solidFill>
                    <a:srgbClr val="00B050"/>
                  </a:solidFill>
                  <a:effectLst/>
                  <a:latin typeface="Calibri" panose="020F0502020204030204" pitchFamily="34" charset="0"/>
                </a:rPr>
                <a:t>Advertised fees are </a:t>
              </a:r>
              <a:r>
                <a:rPr kumimoji="0" lang="en-US" altLang="en-US" b="1" i="0" u="sng" strike="noStrike" cap="none" normalizeH="0" baseline="0" dirty="0">
                  <a:ln>
                    <a:noFill/>
                  </a:ln>
                  <a:solidFill>
                    <a:srgbClr val="00B050"/>
                  </a:solidFill>
                  <a:effectLst/>
                  <a:latin typeface="Calibri" panose="020F0502020204030204" pitchFamily="34" charset="0"/>
                </a:rPr>
                <a:t>full price</a:t>
              </a:r>
              <a:r>
                <a:rPr kumimoji="0" lang="en-US" altLang="en-US" i="0" u="none" strike="noStrike" cap="none" normalizeH="0" baseline="0" dirty="0">
                  <a:ln>
                    <a:noFill/>
                  </a:ln>
                  <a:solidFill>
                    <a:srgbClr val="00B050"/>
                  </a:solidFill>
                  <a:effectLst/>
                  <a:latin typeface="Calibri" panose="020F0502020204030204" pitchFamily="34" charset="0"/>
                </a:rPr>
                <a:t>, CCS reduced fees are available for eligible families. </a:t>
              </a:r>
            </a:p>
            <a:p>
              <a:pPr algn="ctr" eaLnBrk="0" fontAlgn="base" hangingPunct="0">
                <a:spcBef>
                  <a:spcPct val="0"/>
                </a:spcBef>
                <a:spcAft>
                  <a:spcPct val="0"/>
                </a:spcAft>
              </a:pPr>
              <a:r>
                <a:rPr kumimoji="0" lang="en-US" altLang="en-US" b="1" i="0" u="none" strike="noStrike" cap="none" normalizeH="0" baseline="0" dirty="0">
                  <a:ln>
                    <a:noFill/>
                  </a:ln>
                  <a:solidFill>
                    <a:srgbClr val="7030A0"/>
                  </a:solidFill>
                  <a:effectLst/>
                  <a:latin typeface="Calibri" panose="020F0502020204030204" pitchFamily="34" charset="0"/>
                </a:rPr>
                <a:t> </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7030A0"/>
                </a:solidFill>
                <a:effectLst/>
                <a:latin typeface="Calibri" panose="020F0502020204030204" pitchFamily="34" charset="0"/>
              </a:endParaRPr>
            </a:p>
          </p:txBody>
        </p:sp>
      </p:grpSp>
      <p:grpSp>
        <p:nvGrpSpPr>
          <p:cNvPr id="9" name="Group 8">
            <a:extLst>
              <a:ext uri="{FF2B5EF4-FFF2-40B4-BE49-F238E27FC236}">
                <a16:creationId xmlns:a16="http://schemas.microsoft.com/office/drawing/2014/main" id="{4BF9DA8B-16AF-5964-C3A0-88647D323F29}"/>
              </a:ext>
            </a:extLst>
          </p:cNvPr>
          <p:cNvGrpSpPr/>
          <p:nvPr/>
        </p:nvGrpSpPr>
        <p:grpSpPr>
          <a:xfrm>
            <a:off x="6087493" y="5115658"/>
            <a:ext cx="5896417" cy="1572806"/>
            <a:chOff x="6087493" y="5115658"/>
            <a:chExt cx="5896417" cy="1572806"/>
          </a:xfrm>
        </p:grpSpPr>
        <p:sp>
          <p:nvSpPr>
            <p:cNvPr id="12" name="Text Box 2">
              <a:extLst>
                <a:ext uri="{FF2B5EF4-FFF2-40B4-BE49-F238E27FC236}">
                  <a16:creationId xmlns:a16="http://schemas.microsoft.com/office/drawing/2014/main" id="{D1A21EEA-7AF8-5FD7-FF9E-F05809A26E41}"/>
                </a:ext>
              </a:extLst>
            </p:cNvPr>
            <p:cNvSpPr txBox="1">
              <a:spLocks noChangeArrowheads="1"/>
            </p:cNvSpPr>
            <p:nvPr/>
          </p:nvSpPr>
          <p:spPr bwMode="auto">
            <a:xfrm>
              <a:off x="6087493" y="5115658"/>
              <a:ext cx="5860684" cy="1572806"/>
            </a:xfrm>
            <a:prstGeom prst="rect">
              <a:avLst/>
            </a:prstGeom>
            <a:solidFill>
              <a:srgbClr val="FFFFFF"/>
            </a:solidFill>
            <a:ln w="25400" algn="ctr">
              <a:solidFill>
                <a:srgbClr val="7030A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dirty="0">
                <a:solidFill>
                  <a:srgbClr val="000000"/>
                </a:solidFill>
                <a:latin typeface="Calibri" panose="020F0502020204030204" pitchFamily="34" charset="0"/>
              </a:endParaRPr>
            </a:p>
          </p:txBody>
        </p:sp>
        <p:sp>
          <p:nvSpPr>
            <p:cNvPr id="15" name="TextBox 14">
              <a:extLst>
                <a:ext uri="{FF2B5EF4-FFF2-40B4-BE49-F238E27FC236}">
                  <a16:creationId xmlns:a16="http://schemas.microsoft.com/office/drawing/2014/main" id="{558E82C5-4CF4-A14C-7F64-469607B6F1F7}"/>
                </a:ext>
              </a:extLst>
            </p:cNvPr>
            <p:cNvSpPr txBox="1"/>
            <p:nvPr/>
          </p:nvSpPr>
          <p:spPr>
            <a:xfrm>
              <a:off x="6221932" y="5474936"/>
              <a:ext cx="5761978" cy="830997"/>
            </a:xfrm>
            <a:prstGeom prst="rect">
              <a:avLst/>
            </a:prstGeom>
            <a:noFill/>
          </p:spPr>
          <p:txBody>
            <a:bodyPr wrap="square" rtlCol="0">
              <a:spAutoFit/>
            </a:bodyPr>
            <a:lstStyle/>
            <a:p>
              <a:pPr algn="ctr"/>
              <a:r>
                <a:rPr lang="en-AU" sz="2400" i="1" dirty="0">
                  <a:solidFill>
                    <a:srgbClr val="00B050"/>
                  </a:solidFill>
                </a:rPr>
                <a:t>Children must bring – hat, water bottle, recess, lunch and enclosed shoes</a:t>
              </a:r>
            </a:p>
          </p:txBody>
        </p:sp>
      </p:grpSp>
      <p:sp>
        <p:nvSpPr>
          <p:cNvPr id="7" name="Text Box 2">
            <a:extLst>
              <a:ext uri="{FF2B5EF4-FFF2-40B4-BE49-F238E27FC236}">
                <a16:creationId xmlns:a16="http://schemas.microsoft.com/office/drawing/2014/main" id="{4152F54B-960B-D387-AFF0-4CDE245F7074}"/>
              </a:ext>
            </a:extLst>
          </p:cNvPr>
          <p:cNvSpPr txBox="1">
            <a:spLocks noChangeArrowheads="1"/>
          </p:cNvSpPr>
          <p:nvPr/>
        </p:nvSpPr>
        <p:spPr bwMode="auto">
          <a:xfrm>
            <a:off x="5034837" y="602130"/>
            <a:ext cx="2176962" cy="4270675"/>
          </a:xfrm>
          <a:prstGeom prst="rect">
            <a:avLst/>
          </a:prstGeom>
          <a:solidFill>
            <a:srgbClr val="FFFFFF"/>
          </a:solidFill>
          <a:ln w="25400" algn="ctr">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j-lt"/>
              </a:rPr>
              <a:t>WEDNESDAY 24</a:t>
            </a:r>
            <a:r>
              <a:rPr kumimoji="0" lang="en-US" altLang="en-US" sz="1200" b="1" i="0" u="none" strike="noStrike" cap="none" normalizeH="0" baseline="30000" dirty="0">
                <a:ln>
                  <a:noFill/>
                </a:ln>
                <a:solidFill>
                  <a:srgbClr val="000000"/>
                </a:solidFill>
                <a:effectLst/>
                <a:latin typeface="+mj-lt"/>
              </a:rPr>
              <a:t>th</a:t>
            </a:r>
            <a:r>
              <a:rPr lang="en-US" altLang="en-US" sz="1200" b="1" dirty="0">
                <a:solidFill>
                  <a:srgbClr val="000000"/>
                </a:solidFill>
                <a:latin typeface="+mj-lt"/>
              </a:rPr>
              <a:t> January</a:t>
            </a:r>
            <a:endParaRPr kumimoji="0" lang="en-US" altLang="en-US" sz="1200" b="1" i="0" u="none" strike="noStrike" cap="none" normalizeH="0" baseline="0" dirty="0">
              <a:ln>
                <a:noFill/>
              </a:ln>
              <a:solidFill>
                <a:srgbClr val="000000"/>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chemeClr val="tx1"/>
                </a:solidFill>
                <a:latin typeface="+mj-lt"/>
              </a:rPr>
              <a:t>Early Bird $80 Normal $85</a:t>
            </a:r>
            <a:br>
              <a:rPr lang="en-US" altLang="en-US" sz="1200" b="1" dirty="0">
                <a:latin typeface="+mj-lt"/>
                <a:cs typeface="Calibri Light"/>
              </a:rPr>
            </a:br>
            <a:br>
              <a:rPr lang="en-US" altLang="en-US" sz="1600" dirty="0">
                <a:solidFill>
                  <a:srgbClr val="1174C5"/>
                </a:solidFill>
                <a:latin typeface="+mj-lt"/>
                <a:cs typeface="Calibri Light"/>
              </a:rPr>
            </a:br>
            <a:r>
              <a:rPr lang="en-US" altLang="en-US" sz="1600" b="1" dirty="0">
                <a:solidFill>
                  <a:schemeClr val="accent1">
                    <a:lumMod val="75000"/>
                  </a:schemeClr>
                </a:solidFill>
                <a:latin typeface="+mj-lt"/>
                <a:cs typeface="Calibri Light"/>
              </a:rPr>
              <a:t>Mask Party!</a:t>
            </a:r>
            <a:endParaRPr lang="en-US" altLang="en-US" sz="1600" dirty="0">
              <a:solidFill>
                <a:srgbClr val="232253"/>
              </a:solidFill>
              <a:latin typeface="+mj-lt"/>
            </a:endParaRPr>
          </a:p>
          <a:p>
            <a:pPr marL="285750" marR="0" lvl="0" indent="-285750" algn="l" defTabSz="914400" rtl="0" eaLnBrk="0" fontAlgn="base" latinLnBrk="0" hangingPunct="0">
              <a:lnSpc>
                <a:spcPct val="100000"/>
              </a:lnSpc>
              <a:spcBef>
                <a:spcPct val="0"/>
              </a:spcBef>
              <a:spcAft>
                <a:spcPct val="0"/>
              </a:spcAft>
              <a:buClrTx/>
              <a:buSzTx/>
              <a:buFontTx/>
              <a:buChar char="-"/>
              <a:tabLst/>
            </a:pPr>
            <a:endParaRPr lang="en-US" altLang="en-US" sz="1250" dirty="0">
              <a:solidFill>
                <a:srgbClr val="232253"/>
              </a:solidFill>
              <a:latin typeface="Calibri" panose="020F0502020204030204" pitchFamily="34" charset="0"/>
            </a:endParaRPr>
          </a:p>
          <a:p>
            <a:pPr marR="0" lvl="0" algn="ctr" defTabSz="914400" rtl="0" eaLnBrk="0" fontAlgn="base" latinLnBrk="0" hangingPunct="0">
              <a:lnSpc>
                <a:spcPct val="100000"/>
              </a:lnSpc>
              <a:spcBef>
                <a:spcPct val="0"/>
              </a:spcBef>
              <a:spcAft>
                <a:spcPct val="0"/>
              </a:spcAft>
              <a:buClrTx/>
              <a:buSzTx/>
              <a:tabLst/>
            </a:pPr>
            <a:r>
              <a:rPr lang="en-US" altLang="en-US" sz="1250" dirty="0">
                <a:solidFill>
                  <a:srgbClr val="232253"/>
                </a:solidFill>
                <a:latin typeface="Calibri" panose="020F0502020204030204" pitchFamily="34" charset="0"/>
              </a:rPr>
              <a:t>    Create your very own mask for our mask party!</a:t>
            </a:r>
          </a:p>
          <a:p>
            <a:pPr marR="0" lvl="0" algn="ctr" defTabSz="914400" rtl="0" eaLnBrk="0" fontAlgn="base" latinLnBrk="0" hangingPunct="0">
              <a:lnSpc>
                <a:spcPct val="100000"/>
              </a:lnSpc>
              <a:spcBef>
                <a:spcPct val="0"/>
              </a:spcBef>
              <a:spcAft>
                <a:spcPct val="0"/>
              </a:spcAft>
              <a:buClrTx/>
              <a:buSzTx/>
              <a:tabLst/>
            </a:pPr>
            <a:endParaRPr lang="en-US" altLang="en-US" sz="1250" dirty="0">
              <a:solidFill>
                <a:srgbClr val="232253"/>
              </a:solidFill>
              <a:latin typeface="Calibri" panose="020F0502020204030204" pitchFamily="34" charset="0"/>
            </a:endParaRPr>
          </a:p>
          <a:p>
            <a:pPr marR="0" lvl="0" algn="ctr" defTabSz="914400" rtl="0" eaLnBrk="0" fontAlgn="base" latinLnBrk="0" hangingPunct="0">
              <a:lnSpc>
                <a:spcPct val="100000"/>
              </a:lnSpc>
              <a:spcBef>
                <a:spcPct val="0"/>
              </a:spcBef>
              <a:spcAft>
                <a:spcPct val="0"/>
              </a:spcAft>
              <a:buClrTx/>
              <a:buSzTx/>
              <a:tabLst/>
            </a:pPr>
            <a:r>
              <a:rPr lang="en-US" altLang="en-US" sz="1250" dirty="0">
                <a:solidFill>
                  <a:srgbClr val="7030A0"/>
                </a:solidFill>
                <a:latin typeface="Calibri" panose="020F0502020204030204" pitchFamily="34" charset="0"/>
              </a:rPr>
              <a:t>Let's move the furniture, black out the room, grab the disco ball and some great tunes, and dance the morning away!</a:t>
            </a:r>
          </a:p>
          <a:p>
            <a:pPr marL="285750" marR="0" lvl="0" indent="-285750" algn="l" defTabSz="914400" rtl="0" eaLnBrk="0" fontAlgn="base" latinLnBrk="0" hangingPunct="0">
              <a:lnSpc>
                <a:spcPct val="100000"/>
              </a:lnSpc>
              <a:spcBef>
                <a:spcPct val="0"/>
              </a:spcBef>
              <a:spcAft>
                <a:spcPct val="0"/>
              </a:spcAft>
              <a:buClrTx/>
              <a:buSzTx/>
              <a:buFontTx/>
              <a:buChar char="-"/>
              <a:tabLst/>
            </a:pPr>
            <a:endParaRPr lang="en-US" altLang="en-US" sz="1250" dirty="0">
              <a:solidFill>
                <a:srgbClr val="232253"/>
              </a:solidFill>
              <a:latin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Tx/>
              <a:buChar char="-"/>
              <a:tabLst/>
            </a:pPr>
            <a:endParaRPr lang="en-US" altLang="en-US" sz="1250" dirty="0">
              <a:solidFill>
                <a:srgbClr val="232253"/>
              </a:solidFill>
              <a:latin typeface="Calibri" panose="020F0502020204030204" pitchFamily="34" charset="0"/>
            </a:endParaRPr>
          </a:p>
          <a:p>
            <a:pPr marR="0" lvl="0" algn="ctr" defTabSz="914400" rtl="0" eaLnBrk="0" fontAlgn="base" latinLnBrk="0" hangingPunct="0">
              <a:lnSpc>
                <a:spcPct val="100000"/>
              </a:lnSpc>
              <a:spcBef>
                <a:spcPct val="0"/>
              </a:spcBef>
              <a:spcAft>
                <a:spcPct val="0"/>
              </a:spcAft>
              <a:buClrTx/>
              <a:buSzTx/>
              <a:tabLst/>
            </a:pPr>
            <a:r>
              <a:rPr lang="en-US" altLang="en-US" sz="1200" dirty="0">
                <a:solidFill>
                  <a:srgbClr val="65F12D"/>
                </a:solidFill>
                <a:latin typeface="Calibri" panose="020F0502020204030204" pitchFamily="34" charset="0"/>
              </a:rPr>
              <a:t>Afternoon activities include: </a:t>
            </a:r>
          </a:p>
          <a:p>
            <a:pPr marL="285750" marR="0" lvl="0" indent="-285750" algn="l" defTabSz="914400" rtl="0" eaLnBrk="0" fontAlgn="base" latinLnBrk="0" hangingPunct="0">
              <a:lnSpc>
                <a:spcPct val="100000"/>
              </a:lnSpc>
              <a:spcBef>
                <a:spcPct val="0"/>
              </a:spcBef>
              <a:spcAft>
                <a:spcPct val="0"/>
              </a:spcAft>
              <a:buClrTx/>
              <a:buSzTx/>
              <a:buFontTx/>
              <a:buChar char="-"/>
              <a:tabLst/>
            </a:pPr>
            <a:r>
              <a:rPr lang="en-US" altLang="en-US" sz="1200" dirty="0">
                <a:solidFill>
                  <a:srgbClr val="65F12D"/>
                </a:solidFill>
                <a:latin typeface="Calibri" panose="020F0502020204030204" pitchFamily="34" charset="0"/>
              </a:rPr>
              <a:t>Create your own cold rock ice cream. </a:t>
            </a:r>
          </a:p>
          <a:p>
            <a:pPr marL="285750" marR="0" lvl="0" indent="-285750" algn="l" defTabSz="914400" rtl="0" eaLnBrk="0" fontAlgn="base" latinLnBrk="0" hangingPunct="0">
              <a:lnSpc>
                <a:spcPct val="100000"/>
              </a:lnSpc>
              <a:spcBef>
                <a:spcPct val="0"/>
              </a:spcBef>
              <a:spcAft>
                <a:spcPct val="0"/>
              </a:spcAft>
              <a:buClrTx/>
              <a:buSzTx/>
              <a:buFontTx/>
              <a:buChar char="-"/>
              <a:tabLst/>
            </a:pPr>
            <a:r>
              <a:rPr lang="en-US" altLang="en-US" sz="1200" dirty="0">
                <a:solidFill>
                  <a:srgbClr val="65F12D"/>
                </a:solidFill>
                <a:latin typeface="Calibri" panose="020F0502020204030204" pitchFamily="34" charset="0"/>
              </a:rPr>
              <a:t>Learn some new dance moves from just dance</a:t>
            </a:r>
          </a:p>
          <a:p>
            <a:pPr marL="285750" marR="0" lvl="0" indent="-285750" algn="l" defTabSz="914400" rtl="0" eaLnBrk="0" fontAlgn="base" latinLnBrk="0" hangingPunct="0">
              <a:lnSpc>
                <a:spcPct val="100000"/>
              </a:lnSpc>
              <a:spcBef>
                <a:spcPct val="0"/>
              </a:spcBef>
              <a:spcAft>
                <a:spcPct val="0"/>
              </a:spcAft>
              <a:buClrTx/>
              <a:buSzTx/>
              <a:buFontTx/>
              <a:buChar char="-"/>
              <a:tabLst/>
            </a:pPr>
            <a:r>
              <a:rPr lang="en-US" altLang="en-US" sz="1200" dirty="0">
                <a:solidFill>
                  <a:srgbClr val="65F12D"/>
                </a:solidFill>
                <a:latin typeface="Calibri" panose="020F0502020204030204" pitchFamily="34" charset="0"/>
              </a:rPr>
              <a:t>Dance off </a:t>
            </a:r>
          </a:p>
          <a:p>
            <a:pPr marL="285750" marR="0" lvl="0" indent="-285750" algn="l" defTabSz="914400" rtl="0" eaLnBrk="0" fontAlgn="base" latinLnBrk="0" hangingPunct="0">
              <a:lnSpc>
                <a:spcPct val="100000"/>
              </a:lnSpc>
              <a:spcBef>
                <a:spcPct val="0"/>
              </a:spcBef>
              <a:spcAft>
                <a:spcPct val="0"/>
              </a:spcAft>
              <a:buClrTx/>
              <a:buSzTx/>
              <a:buFontTx/>
              <a:buChar char="-"/>
              <a:tabLst/>
            </a:pPr>
            <a:r>
              <a:rPr lang="en-US" altLang="en-US" sz="1200" dirty="0">
                <a:solidFill>
                  <a:srgbClr val="65F12D"/>
                </a:solidFill>
                <a:latin typeface="Calibri" panose="020F0502020204030204" pitchFamily="34" charset="0"/>
              </a:rPr>
              <a:t>Musical chair </a:t>
            </a:r>
          </a:p>
          <a:p>
            <a:pPr marL="285750" marR="0" lvl="0" indent="-285750" algn="l" defTabSz="914400" rtl="0" eaLnBrk="0" fontAlgn="base" latinLnBrk="0" hangingPunct="0">
              <a:lnSpc>
                <a:spcPct val="100000"/>
              </a:lnSpc>
              <a:spcBef>
                <a:spcPct val="0"/>
              </a:spcBef>
              <a:spcAft>
                <a:spcPct val="0"/>
              </a:spcAft>
              <a:buClrTx/>
              <a:buSzTx/>
              <a:buFontTx/>
              <a:buChar char="-"/>
              <a:tabLst/>
            </a:pPr>
            <a:endParaRPr lang="en-US" altLang="en-US" sz="1200" dirty="0">
              <a:solidFill>
                <a:srgbClr val="65F12D"/>
              </a:solidFill>
              <a:latin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Tx/>
              <a:buChar char="-"/>
              <a:tabLst/>
            </a:pPr>
            <a:endParaRPr lang="en-US" altLang="en-US" sz="1200" dirty="0">
              <a:solidFill>
                <a:srgbClr val="65F12D"/>
              </a:solidFill>
              <a:latin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Tx/>
              <a:buChar char="-"/>
              <a:tabLst/>
            </a:pPr>
            <a:endParaRPr lang="en-US" altLang="en-US" sz="1200" dirty="0">
              <a:solidFill>
                <a:srgbClr val="65F12D"/>
              </a:solidFill>
              <a:latin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Tx/>
              <a:buChar char="-"/>
              <a:tabLst/>
            </a:pPr>
            <a:endParaRPr lang="en-US" altLang="en-US" sz="1200" dirty="0">
              <a:solidFill>
                <a:srgbClr val="65F12D"/>
              </a:solidFill>
              <a:latin typeface="Calibri" panose="020F0502020204030204" pitchFamily="34" charset="0"/>
            </a:endParaRPr>
          </a:p>
        </p:txBody>
      </p:sp>
      <p:pic>
        <p:nvPicPr>
          <p:cNvPr id="13" name="Picture 12" descr="A blue and red text with a map and flag&#10;&#10;Description automatically generated">
            <a:extLst>
              <a:ext uri="{FF2B5EF4-FFF2-40B4-BE49-F238E27FC236}">
                <a16:creationId xmlns:a16="http://schemas.microsoft.com/office/drawing/2014/main" id="{98FDA6B6-69E6-984A-0334-56B8315670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42735" y="2151330"/>
            <a:ext cx="2069291" cy="1586657"/>
          </a:xfrm>
          <a:prstGeom prst="rect">
            <a:avLst/>
          </a:prstGeom>
        </p:spPr>
      </p:pic>
    </p:spTree>
    <p:extLst>
      <p:ext uri="{BB962C8B-B14F-4D97-AF65-F5344CB8AC3E}">
        <p14:creationId xmlns:p14="http://schemas.microsoft.com/office/powerpoint/2010/main" val="554505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attern of watermelon slices&#10;&#10;Description automatically generated">
            <a:extLst>
              <a:ext uri="{FF2B5EF4-FFF2-40B4-BE49-F238E27FC236}">
                <a16:creationId xmlns:a16="http://schemas.microsoft.com/office/drawing/2014/main" id="{F9259634-8A4F-669B-DE04-FF9075C0A8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63" y="0"/>
            <a:ext cx="12248763" cy="6879865"/>
          </a:xfrm>
          <a:prstGeom prst="rect">
            <a:avLst/>
          </a:prstGeom>
        </p:spPr>
      </p:pic>
      <p:sp>
        <p:nvSpPr>
          <p:cNvPr id="4" name="TextBox 3">
            <a:extLst>
              <a:ext uri="{FF2B5EF4-FFF2-40B4-BE49-F238E27FC236}">
                <a16:creationId xmlns:a16="http://schemas.microsoft.com/office/drawing/2014/main" id="{5CA0C599-1FEB-40BD-939F-411A34A0B8E6}"/>
              </a:ext>
            </a:extLst>
          </p:cNvPr>
          <p:cNvSpPr txBox="1"/>
          <p:nvPr/>
        </p:nvSpPr>
        <p:spPr>
          <a:xfrm>
            <a:off x="1782213" y="-21866"/>
            <a:ext cx="8998634" cy="584775"/>
          </a:xfrm>
          <a:prstGeom prst="rect">
            <a:avLst/>
          </a:prstGeom>
          <a:noFill/>
        </p:spPr>
        <p:txBody>
          <a:bodyPr wrap="square" rtlCol="0">
            <a:spAutoFit/>
          </a:bodyPr>
          <a:lstStyle/>
          <a:p>
            <a:pPr algn="ctr"/>
            <a:r>
              <a:rPr lang="en-US" sz="3200" b="1" dirty="0">
                <a:solidFill>
                  <a:srgbClr val="0070C0"/>
                </a:solidFill>
                <a:latin typeface="Cavolini" panose="03000502040302020204" pitchFamily="66" charset="0"/>
                <a:cs typeface="Cavolini" panose="03000502040302020204" pitchFamily="66" charset="0"/>
              </a:rPr>
              <a:t>PCYC OOSH Gunnedah Summer Holidays</a:t>
            </a:r>
            <a:endParaRPr lang="en-AU" sz="3200" b="1" dirty="0">
              <a:solidFill>
                <a:srgbClr val="0070C0"/>
              </a:solidFill>
              <a:latin typeface="Cavolini" panose="03000502040302020204" pitchFamily="66" charset="0"/>
              <a:cs typeface="Cavolini" panose="03000502040302020204" pitchFamily="66" charset="0"/>
            </a:endParaRPr>
          </a:p>
        </p:txBody>
      </p:sp>
      <p:sp>
        <p:nvSpPr>
          <p:cNvPr id="28" name="Text Box 3">
            <a:extLst>
              <a:ext uri="{FF2B5EF4-FFF2-40B4-BE49-F238E27FC236}">
                <a16:creationId xmlns:a16="http://schemas.microsoft.com/office/drawing/2014/main" id="{CEE35EF3-DFD1-4524-BFD0-FB7A809A9F71}"/>
              </a:ext>
            </a:extLst>
          </p:cNvPr>
          <p:cNvSpPr txBox="1">
            <a:spLocks noChangeArrowheads="1"/>
          </p:cNvSpPr>
          <p:nvPr/>
        </p:nvSpPr>
        <p:spPr bwMode="auto">
          <a:xfrm>
            <a:off x="3388456" y="4277473"/>
            <a:ext cx="3030017" cy="2381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43" name="Text Box 2">
            <a:extLst>
              <a:ext uri="{FF2B5EF4-FFF2-40B4-BE49-F238E27FC236}">
                <a16:creationId xmlns:a16="http://schemas.microsoft.com/office/drawing/2014/main" id="{0BBDB587-526E-9213-886E-D4EC4E6605CB}"/>
              </a:ext>
            </a:extLst>
          </p:cNvPr>
          <p:cNvSpPr txBox="1">
            <a:spLocks noChangeArrowheads="1"/>
          </p:cNvSpPr>
          <p:nvPr/>
        </p:nvSpPr>
        <p:spPr bwMode="auto">
          <a:xfrm>
            <a:off x="2536358" y="624465"/>
            <a:ext cx="2213057" cy="4270675"/>
          </a:xfrm>
          <a:prstGeom prst="rect">
            <a:avLst/>
          </a:prstGeom>
          <a:ln w="28575">
            <a:headEnd/>
            <a:tailEnd/>
          </a:ln>
        </p:spPr>
        <p:style>
          <a:lnRef idx="2">
            <a:schemeClr val="accent4"/>
          </a:lnRef>
          <a:fillRef idx="1">
            <a:schemeClr val="lt1"/>
          </a:fillRef>
          <a:effectRef idx="0">
            <a:schemeClr val="accent4"/>
          </a:effectRef>
          <a:fontRef idx="minor">
            <a:schemeClr val="dk1"/>
          </a:fontRef>
        </p:style>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b="1" dirty="0">
                <a:solidFill>
                  <a:srgbClr val="000000"/>
                </a:solidFill>
                <a:latin typeface="+mj-lt"/>
              </a:rPr>
              <a:t>TUESDAY</a:t>
            </a:r>
            <a:r>
              <a:rPr kumimoji="0" lang="en-US" altLang="en-US" sz="1200" b="1" i="0" u="none" strike="noStrike" cap="none" normalizeH="0" baseline="0" dirty="0">
                <a:ln>
                  <a:noFill/>
                </a:ln>
                <a:solidFill>
                  <a:srgbClr val="000000"/>
                </a:solidFill>
                <a:effectLst/>
                <a:latin typeface="+mj-lt"/>
              </a:rPr>
              <a:t> </a:t>
            </a:r>
            <a:r>
              <a:rPr lang="en-US" altLang="en-US" sz="1200" b="1" dirty="0">
                <a:solidFill>
                  <a:srgbClr val="000000"/>
                </a:solidFill>
                <a:latin typeface="+mj-lt"/>
              </a:rPr>
              <a:t>30</a:t>
            </a:r>
            <a:r>
              <a:rPr lang="en-US" altLang="en-US" sz="1200" b="1" baseline="30000" dirty="0">
                <a:solidFill>
                  <a:srgbClr val="000000"/>
                </a:solidFill>
                <a:latin typeface="+mj-lt"/>
              </a:rPr>
              <a:t>th</a:t>
            </a:r>
            <a:r>
              <a:rPr lang="en-US" altLang="en-US" sz="1200" b="1" dirty="0">
                <a:solidFill>
                  <a:srgbClr val="000000"/>
                </a:solidFill>
                <a:latin typeface="+mj-lt"/>
              </a:rPr>
              <a:t> January</a:t>
            </a:r>
            <a:endParaRPr lang="en-US" altLang="en-US" sz="1200" b="1" dirty="0">
              <a:solidFill>
                <a:srgbClr val="E737C1"/>
              </a:solidFill>
              <a:latin typeface="+mj-lt"/>
            </a:endParaRPr>
          </a:p>
          <a:p>
            <a:pPr algn="ctr" eaLnBrk="0" fontAlgn="base" hangingPunct="0">
              <a:spcBef>
                <a:spcPct val="0"/>
              </a:spcBef>
              <a:spcAft>
                <a:spcPct val="0"/>
              </a:spcAft>
            </a:pPr>
            <a:r>
              <a:rPr lang="en-US" altLang="en-US" sz="1200" dirty="0">
                <a:solidFill>
                  <a:schemeClr val="tx1"/>
                </a:solidFill>
                <a:latin typeface="Calibri" panose="020F0502020204030204" pitchFamily="34" charset="0"/>
              </a:rPr>
              <a:t>Early Bird $70 Normal $75 </a:t>
            </a:r>
          </a:p>
          <a:p>
            <a:pPr algn="ctr" eaLnBrk="0" fontAlgn="base" hangingPunct="0">
              <a:spcBef>
                <a:spcPct val="0"/>
              </a:spcBef>
              <a:spcAft>
                <a:spcPct val="0"/>
              </a:spcAft>
            </a:pPr>
            <a:r>
              <a:rPr lang="en-US" altLang="en-US" sz="1200" b="1" dirty="0">
                <a:solidFill>
                  <a:srgbClr val="E737C1"/>
                </a:solidFill>
                <a:latin typeface="Calibri" panose="020F0502020204030204" pitchFamily="34" charset="0"/>
              </a:rPr>
              <a:t>                           </a:t>
            </a:r>
            <a:br>
              <a:rPr lang="en-US" altLang="en-US" sz="1200" b="1" dirty="0">
                <a:solidFill>
                  <a:srgbClr val="E737C1"/>
                </a:solidFill>
                <a:latin typeface="Calibri" panose="020F0502020204030204" pitchFamily="34" charset="0"/>
              </a:rPr>
            </a:br>
            <a:r>
              <a:rPr lang="en-US" altLang="en-US" sz="1200" b="1" dirty="0">
                <a:solidFill>
                  <a:srgbClr val="E737C1"/>
                </a:solidFill>
                <a:latin typeface="Calibri" panose="020F0502020204030204" pitchFamily="34" charset="0"/>
              </a:rPr>
              <a:t> </a:t>
            </a:r>
            <a:r>
              <a:rPr lang="en-US" altLang="en-US" sz="1600" b="1" dirty="0">
                <a:solidFill>
                  <a:srgbClr val="E737C1"/>
                </a:solidFill>
                <a:latin typeface="Calibri" panose="020F0502020204030204" pitchFamily="34" charset="0"/>
              </a:rPr>
              <a:t>Colour run!</a:t>
            </a:r>
            <a:br>
              <a:rPr lang="en-US" altLang="en-US" sz="1200" b="1" dirty="0">
                <a:solidFill>
                  <a:srgbClr val="00B050"/>
                </a:solidFill>
                <a:latin typeface="+mj-lt"/>
                <a:cs typeface="Calibri Light"/>
              </a:rPr>
            </a:br>
            <a:br>
              <a:rPr lang="en-US" altLang="en-US" sz="1200" b="1" dirty="0">
                <a:solidFill>
                  <a:srgbClr val="00B050"/>
                </a:solidFill>
                <a:latin typeface="+mj-lt"/>
                <a:cs typeface="Calibri Light"/>
              </a:rPr>
            </a:br>
            <a:endParaRPr lang="en-US" altLang="en-US" sz="1200" b="1" dirty="0">
              <a:solidFill>
                <a:srgbClr val="00B050"/>
              </a:solidFill>
              <a:latin typeface="+mj-lt"/>
              <a:cs typeface="Calibri Light"/>
            </a:endParaRPr>
          </a:p>
          <a:p>
            <a:pPr algn="ctr" eaLnBrk="0" fontAlgn="base" hangingPunct="0">
              <a:spcBef>
                <a:spcPct val="0"/>
              </a:spcBef>
              <a:spcAft>
                <a:spcPct val="0"/>
              </a:spcAft>
            </a:pPr>
            <a:r>
              <a:rPr lang="en-US" altLang="en-US" sz="1200" b="1" dirty="0">
                <a:solidFill>
                  <a:srgbClr val="4D24FC"/>
                </a:solidFill>
                <a:latin typeface="+mj-lt"/>
                <a:cs typeface="Calibri Light"/>
              </a:rPr>
              <a:t>Back by popular demand!! </a:t>
            </a:r>
          </a:p>
          <a:p>
            <a:pPr algn="ctr" eaLnBrk="0" fontAlgn="base" hangingPunct="0">
              <a:spcBef>
                <a:spcPct val="0"/>
              </a:spcBef>
              <a:spcAft>
                <a:spcPct val="0"/>
              </a:spcAft>
            </a:pPr>
            <a:r>
              <a:rPr lang="en-US" altLang="en-US" sz="1200" b="1" dirty="0">
                <a:solidFill>
                  <a:srgbClr val="4D24FC"/>
                </a:solidFill>
                <a:latin typeface="+mj-lt"/>
                <a:cs typeface="Calibri Light"/>
              </a:rPr>
              <a:t>Don’t forget to bring your white shirt and a change of clothes if you want to change after colour run. </a:t>
            </a:r>
            <a:br>
              <a:rPr lang="en-US" altLang="en-US" sz="1200" dirty="0">
                <a:solidFill>
                  <a:schemeClr val="tx1"/>
                </a:solidFill>
                <a:latin typeface="+mj-lt"/>
                <a:cs typeface="Calibri Light"/>
              </a:rPr>
            </a:br>
            <a:br>
              <a:rPr lang="en-US" altLang="en-US" sz="1200" dirty="0">
                <a:solidFill>
                  <a:schemeClr val="tx1"/>
                </a:solidFill>
                <a:latin typeface="+mj-lt"/>
                <a:cs typeface="Calibri Light"/>
              </a:rPr>
            </a:br>
            <a:endParaRPr lang="en-US" altLang="en-US" sz="1200" dirty="0">
              <a:solidFill>
                <a:schemeClr val="tx1"/>
              </a:solidFill>
              <a:latin typeface="+mj-lt"/>
              <a:cs typeface="Calibri Light"/>
            </a:endParaRPr>
          </a:p>
          <a:p>
            <a:pPr algn="ctr" eaLnBrk="0" fontAlgn="base" hangingPunct="0">
              <a:spcBef>
                <a:spcPct val="0"/>
              </a:spcBef>
              <a:spcAft>
                <a:spcPct val="0"/>
              </a:spcAft>
            </a:pPr>
            <a:endParaRPr lang="en-US" altLang="en-US" sz="1200" dirty="0">
              <a:solidFill>
                <a:schemeClr val="tx1"/>
              </a:solidFill>
              <a:latin typeface="+mj-lt"/>
              <a:cs typeface="Calibri Light"/>
            </a:endParaRPr>
          </a:p>
          <a:p>
            <a:pPr algn="ctr" eaLnBrk="0" fontAlgn="base" hangingPunct="0">
              <a:spcBef>
                <a:spcPct val="0"/>
              </a:spcBef>
              <a:spcAft>
                <a:spcPct val="0"/>
              </a:spcAft>
            </a:pPr>
            <a:r>
              <a:rPr lang="en-US" altLang="en-US" sz="1200" dirty="0">
                <a:solidFill>
                  <a:srgbClr val="FF00FF"/>
                </a:solidFill>
                <a:latin typeface="+mj-lt"/>
                <a:cs typeface="Calibri Light"/>
              </a:rPr>
              <a:t>Join us in the afternoon for some fun games of soccer, football, some running races, three legged races, egg and spoon races, and much </a:t>
            </a:r>
            <a:r>
              <a:rPr lang="en-US" altLang="en-US" sz="1200" dirty="0" err="1">
                <a:solidFill>
                  <a:srgbClr val="FF00FF"/>
                </a:solidFill>
                <a:latin typeface="+mj-lt"/>
                <a:cs typeface="Calibri Light"/>
              </a:rPr>
              <a:t>much</a:t>
            </a:r>
            <a:r>
              <a:rPr lang="en-US" altLang="en-US" sz="1200" dirty="0">
                <a:solidFill>
                  <a:srgbClr val="FF00FF"/>
                </a:solidFill>
                <a:latin typeface="+mj-lt"/>
                <a:cs typeface="Calibri Light"/>
              </a:rPr>
              <a:t> more. </a:t>
            </a:r>
            <a:br>
              <a:rPr lang="en-US" altLang="en-US" sz="1200" b="1" dirty="0">
                <a:solidFill>
                  <a:srgbClr val="00B050"/>
                </a:solidFill>
                <a:latin typeface="+mj-lt"/>
                <a:cs typeface="Calibri Light"/>
              </a:rPr>
            </a:br>
            <a:br>
              <a:rPr lang="en-US" altLang="en-US" sz="1200" b="1" dirty="0">
                <a:solidFill>
                  <a:srgbClr val="00B050"/>
                </a:solidFill>
                <a:latin typeface="+mj-lt"/>
                <a:cs typeface="Calibri Light"/>
              </a:rPr>
            </a:br>
            <a:br>
              <a:rPr lang="en-US" altLang="en-US" sz="1200" b="1" dirty="0">
                <a:solidFill>
                  <a:srgbClr val="00B050"/>
                </a:solidFill>
                <a:latin typeface="+mj-lt"/>
                <a:cs typeface="Calibri Light"/>
              </a:rPr>
            </a:br>
            <a:br>
              <a:rPr lang="en-US" altLang="en-US" sz="1200" b="1" dirty="0">
                <a:solidFill>
                  <a:srgbClr val="00B050"/>
                </a:solidFill>
                <a:latin typeface="+mj-lt"/>
                <a:cs typeface="Calibri Light"/>
              </a:rPr>
            </a:br>
            <a:br>
              <a:rPr lang="en-US" altLang="en-US" sz="1200" b="1" dirty="0">
                <a:solidFill>
                  <a:srgbClr val="00B050"/>
                </a:solidFill>
                <a:latin typeface="+mj-lt"/>
                <a:cs typeface="Calibri Light"/>
              </a:rPr>
            </a:br>
            <a:r>
              <a:rPr lang="en-US" altLang="en-US" sz="1200" b="1" dirty="0">
                <a:solidFill>
                  <a:srgbClr val="00B050"/>
                </a:solidFill>
                <a:latin typeface="+mj-lt"/>
                <a:cs typeface="Calibri Light"/>
              </a:rPr>
              <a:t>-</a:t>
            </a:r>
            <a:endParaRPr kumimoji="0" lang="en-US" altLang="en-US" sz="1800" b="1" u="none" strike="noStrike" cap="none" normalizeH="0" baseline="0" dirty="0">
              <a:ln>
                <a:noFill/>
              </a:ln>
              <a:effectLst/>
              <a:latin typeface="Calibri" panose="020F0502020204030204" pitchFamily="34" charset="0"/>
            </a:endParaRPr>
          </a:p>
        </p:txBody>
      </p:sp>
      <p:sp>
        <p:nvSpPr>
          <p:cNvPr id="49" name="Text Box 2">
            <a:extLst>
              <a:ext uri="{FF2B5EF4-FFF2-40B4-BE49-F238E27FC236}">
                <a16:creationId xmlns:a16="http://schemas.microsoft.com/office/drawing/2014/main" id="{BCBD5F3E-983F-AF3A-EA34-AE0113377BB2}"/>
              </a:ext>
            </a:extLst>
          </p:cNvPr>
          <p:cNvSpPr txBox="1">
            <a:spLocks noChangeArrowheads="1"/>
          </p:cNvSpPr>
          <p:nvPr/>
        </p:nvSpPr>
        <p:spPr bwMode="auto">
          <a:xfrm>
            <a:off x="108679" y="624465"/>
            <a:ext cx="2213057" cy="4256587"/>
          </a:xfrm>
          <a:prstGeom prst="rect">
            <a:avLst/>
          </a:prstGeom>
          <a:solidFill>
            <a:srgbClr val="FFFFFF"/>
          </a:solidFill>
          <a:ln w="25400"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j-lt"/>
              </a:rPr>
              <a:t>MONDAY 29</a:t>
            </a:r>
            <a:r>
              <a:rPr kumimoji="0" lang="en-US" altLang="en-US" sz="1200" b="1" i="0" u="none" strike="noStrike" cap="none" normalizeH="0" baseline="30000" dirty="0">
                <a:ln>
                  <a:noFill/>
                </a:ln>
                <a:solidFill>
                  <a:srgbClr val="000000"/>
                </a:solidFill>
                <a:effectLst/>
                <a:latin typeface="+mj-lt"/>
              </a:rPr>
              <a:t>th</a:t>
            </a:r>
            <a:r>
              <a:rPr kumimoji="0" lang="en-US" altLang="en-US" sz="1200" b="1" i="0" u="none" strike="noStrike" cap="none" normalizeH="0" baseline="0" dirty="0">
                <a:ln>
                  <a:noFill/>
                </a:ln>
                <a:solidFill>
                  <a:srgbClr val="000000"/>
                </a:solidFill>
                <a:effectLst/>
                <a:latin typeface="+mj-lt"/>
              </a:rPr>
              <a:t> </a:t>
            </a:r>
            <a:r>
              <a:rPr lang="en-US" altLang="en-US" sz="1200" b="1" dirty="0">
                <a:solidFill>
                  <a:srgbClr val="000000"/>
                </a:solidFill>
                <a:latin typeface="+mj-lt"/>
              </a:rPr>
              <a:t> January</a:t>
            </a:r>
            <a:endParaRPr kumimoji="0" lang="en-US" altLang="en-US" sz="1200" b="1" i="0" u="none" strike="noStrike" cap="none" normalizeH="0" baseline="0" dirty="0">
              <a:ln>
                <a:noFill/>
              </a:ln>
              <a:solidFill>
                <a:srgbClr val="000000"/>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latin typeface="+mj-lt"/>
                <a:cs typeface="Calibri"/>
              </a:rPr>
              <a:t>Early Bird $65 Normal $70</a:t>
            </a:r>
          </a:p>
          <a:p>
            <a:pPr marL="0" marR="0" lvl="0" indent="0" algn="ctr" defTabSz="914400" rtl="0" eaLnBrk="0" fontAlgn="base" latinLnBrk="0" hangingPunct="0">
              <a:lnSpc>
                <a:spcPct val="100000"/>
              </a:lnSpc>
              <a:spcBef>
                <a:spcPct val="0"/>
              </a:spcBef>
              <a:spcAft>
                <a:spcPct val="0"/>
              </a:spcAft>
              <a:buClrTx/>
              <a:buSzTx/>
              <a:buFontTx/>
              <a:buNone/>
              <a:tabLst/>
            </a:pPr>
            <a:br>
              <a:rPr lang="en-US" altLang="en-US" sz="1200" b="1" dirty="0">
                <a:latin typeface="+mj-lt"/>
                <a:cs typeface="Calibri"/>
              </a:rPr>
            </a:br>
            <a:r>
              <a:rPr lang="en-US" altLang="en-US" sz="1200" b="1" dirty="0">
                <a:latin typeface="+mj-lt"/>
                <a:cs typeface="Calibri"/>
              </a:rPr>
              <a:t>Wacky Water play!</a:t>
            </a:r>
            <a:br>
              <a:rPr lang="en-US" altLang="en-US" sz="1400" b="1" dirty="0">
                <a:latin typeface="+mj-lt"/>
                <a:cs typeface="Calibri"/>
              </a:rPr>
            </a:br>
            <a:br>
              <a:rPr lang="en-US" altLang="en-US" sz="1400" b="1" dirty="0">
                <a:latin typeface="+mj-lt"/>
                <a:cs typeface="Calibri"/>
              </a:rPr>
            </a:br>
            <a:r>
              <a:rPr lang="en-US" altLang="en-US" sz="1100" dirty="0">
                <a:solidFill>
                  <a:srgbClr val="232253"/>
                </a:solidFill>
                <a:latin typeface="+mj-lt"/>
              </a:rPr>
              <a:t>Bring your swimmers, bring your towel, water pistols!</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100" dirty="0">
              <a:solidFill>
                <a:srgbClr val="232253"/>
              </a:solidFill>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100" dirty="0">
                <a:solidFill>
                  <a:srgbClr val="EB3576"/>
                </a:solidFill>
                <a:latin typeface="+mj-lt"/>
              </a:rPr>
              <a:t>Join us today as we pull out the slip n slide, water pistols, water balloons and sprinklers for wacky water play Thursday!</a:t>
            </a:r>
          </a:p>
          <a:p>
            <a:pPr marL="285750" marR="0" lvl="0" indent="-285750" algn="l" defTabSz="914400" rtl="0" eaLnBrk="0" fontAlgn="base" latinLnBrk="0" hangingPunct="0">
              <a:lnSpc>
                <a:spcPct val="100000"/>
              </a:lnSpc>
              <a:spcBef>
                <a:spcPct val="0"/>
              </a:spcBef>
              <a:spcAft>
                <a:spcPct val="0"/>
              </a:spcAft>
              <a:buClrTx/>
              <a:buSzTx/>
              <a:buFontTx/>
              <a:buChar char="-"/>
              <a:tabLst/>
            </a:pPr>
            <a:endParaRPr lang="en-US" altLang="en-US" sz="1200" dirty="0">
              <a:solidFill>
                <a:srgbClr val="232253"/>
              </a:solidFill>
              <a:latin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Tx/>
              <a:buChar char="-"/>
              <a:tabLst/>
            </a:pPr>
            <a:r>
              <a:rPr lang="en-US" altLang="en-US" sz="1200" dirty="0">
                <a:solidFill>
                  <a:srgbClr val="232253"/>
                </a:solidFill>
                <a:latin typeface="Calibri" panose="020F0502020204030204" pitchFamily="34" charset="0"/>
              </a:rPr>
              <a:t>Don’t forget your hat, towel and a change of clothes.</a:t>
            </a:r>
          </a:p>
          <a:p>
            <a:pPr marL="285750" marR="0" lvl="0" indent="-285750" algn="l" defTabSz="914400" rtl="0" eaLnBrk="0" fontAlgn="base" latinLnBrk="0" hangingPunct="0">
              <a:lnSpc>
                <a:spcPct val="100000"/>
              </a:lnSpc>
              <a:spcBef>
                <a:spcPct val="0"/>
              </a:spcBef>
              <a:spcAft>
                <a:spcPct val="0"/>
              </a:spcAft>
              <a:buClrTx/>
              <a:buSzTx/>
              <a:buFontTx/>
              <a:buChar char="-"/>
              <a:tabLst/>
            </a:pPr>
            <a:r>
              <a:rPr lang="en-US" altLang="en-US" sz="1200" dirty="0">
                <a:solidFill>
                  <a:srgbClr val="232253"/>
                </a:solidFill>
                <a:latin typeface="Calibri" panose="020F0502020204030204" pitchFamily="34" charset="0"/>
              </a:rPr>
              <a:t>Please label all of your belongings, including any water pistols you bring in</a:t>
            </a:r>
            <a:br>
              <a:rPr lang="en-US" altLang="en-US" sz="1100" dirty="0">
                <a:latin typeface="+mj-lt"/>
                <a:cs typeface="Calibri"/>
              </a:rPr>
            </a:br>
            <a:br>
              <a:rPr lang="en-US" altLang="en-US" sz="1100" dirty="0">
                <a:latin typeface="+mj-lt"/>
                <a:cs typeface="Calibri"/>
              </a:rPr>
            </a:br>
            <a:br>
              <a:rPr lang="en-US" altLang="en-US" sz="1400" dirty="0">
                <a:latin typeface="+mj-lt"/>
                <a:cs typeface="Calibri"/>
              </a:rPr>
            </a:br>
            <a:endParaRPr lang="en-US" altLang="en-US" sz="1400" dirty="0">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b="1" dirty="0">
                <a:latin typeface="Calibri" panose="020F0502020204030204" pitchFamily="34" charset="0"/>
              </a:rPr>
              <a:t> </a:t>
            </a:r>
            <a:endParaRPr kumimoji="0" lang="en-US" altLang="en-US" sz="1800" b="1" i="0" u="none" strike="noStrike" cap="none" normalizeH="0" baseline="0" dirty="0">
              <a:ln>
                <a:noFill/>
              </a:ln>
              <a:effectLst/>
              <a:latin typeface="Calibri" panose="020F0502020204030204" pitchFamily="34" charset="0"/>
            </a:endParaRPr>
          </a:p>
        </p:txBody>
      </p:sp>
      <p:grpSp>
        <p:nvGrpSpPr>
          <p:cNvPr id="2" name="Group 1">
            <a:extLst>
              <a:ext uri="{FF2B5EF4-FFF2-40B4-BE49-F238E27FC236}">
                <a16:creationId xmlns:a16="http://schemas.microsoft.com/office/drawing/2014/main" id="{15BC6CDF-B19A-F686-7F5E-59B412A6E76B}"/>
              </a:ext>
            </a:extLst>
          </p:cNvPr>
          <p:cNvGrpSpPr/>
          <p:nvPr/>
        </p:nvGrpSpPr>
        <p:grpSpPr>
          <a:xfrm>
            <a:off x="115040" y="5116438"/>
            <a:ext cx="5761978" cy="1970431"/>
            <a:chOff x="115040" y="5116438"/>
            <a:chExt cx="5761978" cy="1970431"/>
          </a:xfrm>
        </p:grpSpPr>
        <p:sp>
          <p:nvSpPr>
            <p:cNvPr id="8" name="Text Box 2">
              <a:extLst>
                <a:ext uri="{FF2B5EF4-FFF2-40B4-BE49-F238E27FC236}">
                  <a16:creationId xmlns:a16="http://schemas.microsoft.com/office/drawing/2014/main" id="{5D324D79-5E1C-AE01-EC02-89B21E6FF7B6}"/>
                </a:ext>
              </a:extLst>
            </p:cNvPr>
            <p:cNvSpPr txBox="1">
              <a:spLocks noChangeArrowheads="1"/>
            </p:cNvSpPr>
            <p:nvPr/>
          </p:nvSpPr>
          <p:spPr bwMode="auto">
            <a:xfrm>
              <a:off x="115040" y="5116438"/>
              <a:ext cx="5761978" cy="1572806"/>
            </a:xfrm>
            <a:prstGeom prst="rect">
              <a:avLst/>
            </a:prstGeom>
            <a:solidFill>
              <a:srgbClr val="FFFFFF"/>
            </a:solidFill>
            <a:ln w="25400" algn="ctr">
              <a:solidFill>
                <a:srgbClr val="7030A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dirty="0">
                <a:solidFill>
                  <a:srgbClr val="000000"/>
                </a:solidFill>
                <a:latin typeface="Calibri" panose="020F0502020204030204" pitchFamily="34" charset="0"/>
              </a:endParaRPr>
            </a:p>
          </p:txBody>
        </p:sp>
        <p:sp>
          <p:nvSpPr>
            <p:cNvPr id="10" name="TextBox 9">
              <a:extLst>
                <a:ext uri="{FF2B5EF4-FFF2-40B4-BE49-F238E27FC236}">
                  <a16:creationId xmlns:a16="http://schemas.microsoft.com/office/drawing/2014/main" id="{7E27F495-9AF3-50DB-BC47-E6DE4863E232}"/>
                </a:ext>
              </a:extLst>
            </p:cNvPr>
            <p:cNvSpPr txBox="1"/>
            <p:nvPr/>
          </p:nvSpPr>
          <p:spPr>
            <a:xfrm>
              <a:off x="235316" y="5117099"/>
              <a:ext cx="5591236" cy="1969770"/>
            </a:xfrm>
            <a:prstGeom prst="rect">
              <a:avLst/>
            </a:prstGeom>
            <a:noFill/>
          </p:spPr>
          <p:txBody>
            <a:bodyPr wrap="square">
              <a:spAutoFit/>
            </a:bodyPr>
            <a:lstStyle/>
            <a:p>
              <a:pPr algn="ctr" eaLnBrk="0" fontAlgn="base" hangingPunct="0">
                <a:spcBef>
                  <a:spcPct val="0"/>
                </a:spcBef>
                <a:spcAft>
                  <a:spcPct val="0"/>
                </a:spcAft>
              </a:pPr>
              <a:r>
                <a:rPr lang="en-US" altLang="en-US" dirty="0">
                  <a:solidFill>
                    <a:srgbClr val="FF3300"/>
                  </a:solidFill>
                  <a:latin typeface="Calibri" panose="020F0502020204030204" pitchFamily="34" charset="0"/>
                </a:rPr>
                <a:t>Email us here: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FF3300"/>
                  </a:solidFill>
                  <a:effectLst/>
                  <a:latin typeface="Calibri" panose="020F0502020204030204" pitchFamily="34" charset="0"/>
                </a:rPr>
                <a:t>gunnedahoosh@pcycnsw.org.au</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b="1" dirty="0">
                  <a:solidFill>
                    <a:srgbClr val="FF3300"/>
                  </a:solidFill>
                  <a:latin typeface="Calibri" panose="020F0502020204030204" pitchFamily="34" charset="0"/>
                </a:rPr>
                <a:t>Early bird prices cease 1</a:t>
              </a:r>
              <a:r>
                <a:rPr lang="en-US" altLang="en-US" b="1" baseline="30000" dirty="0">
                  <a:solidFill>
                    <a:srgbClr val="FF3300"/>
                  </a:solidFill>
                  <a:latin typeface="Calibri" panose="020F0502020204030204" pitchFamily="34" charset="0"/>
                </a:rPr>
                <a:t>st</a:t>
              </a:r>
              <a:r>
                <a:rPr lang="en-US" altLang="en-US" b="1" dirty="0">
                  <a:solidFill>
                    <a:srgbClr val="FF3300"/>
                  </a:solidFill>
                  <a:latin typeface="Calibri" panose="020F0502020204030204" pitchFamily="34" charset="0"/>
                </a:rPr>
                <a:t> December</a:t>
              </a:r>
            </a:p>
            <a:p>
              <a:pPr algn="ctr" eaLnBrk="0" fontAlgn="base" hangingPunct="0">
                <a:spcBef>
                  <a:spcPct val="0"/>
                </a:spcBef>
                <a:spcAft>
                  <a:spcPct val="0"/>
                </a:spcAft>
              </a:pPr>
              <a:r>
                <a:rPr kumimoji="0" lang="en-US" altLang="en-US" sz="1800" i="0" u="none" strike="noStrike" cap="none" normalizeH="0" baseline="0" dirty="0">
                  <a:ln>
                    <a:noFill/>
                  </a:ln>
                  <a:solidFill>
                    <a:srgbClr val="FF3300"/>
                  </a:solidFill>
                  <a:effectLst/>
                  <a:latin typeface="Calibri" panose="020F0502020204030204" pitchFamily="34" charset="0"/>
                </a:rPr>
                <a:t>Advertised fees are </a:t>
              </a:r>
              <a:r>
                <a:rPr kumimoji="0" lang="en-US" altLang="en-US" sz="1800" b="1" i="0" u="sng" strike="noStrike" cap="none" normalizeH="0" baseline="0" dirty="0">
                  <a:ln>
                    <a:noFill/>
                  </a:ln>
                  <a:solidFill>
                    <a:srgbClr val="FF3300"/>
                  </a:solidFill>
                  <a:effectLst/>
                  <a:latin typeface="Calibri" panose="020F0502020204030204" pitchFamily="34" charset="0"/>
                </a:rPr>
                <a:t>full price</a:t>
              </a:r>
              <a:r>
                <a:rPr kumimoji="0" lang="en-US" altLang="en-US" sz="1800" i="0" u="none" strike="noStrike" cap="none" normalizeH="0" baseline="0" dirty="0">
                  <a:ln>
                    <a:noFill/>
                  </a:ln>
                  <a:solidFill>
                    <a:srgbClr val="FF3300"/>
                  </a:solidFill>
                  <a:effectLst/>
                  <a:latin typeface="Calibri" panose="020F0502020204030204" pitchFamily="34" charset="0"/>
                </a:rPr>
                <a:t>, CCS reduced fees are available for eligible families. </a:t>
              </a:r>
            </a:p>
            <a:p>
              <a:pPr algn="ctr" eaLnBrk="0" fontAlgn="base" hangingPunct="0">
                <a:spcBef>
                  <a:spcPct val="0"/>
                </a:spcBef>
                <a:spcAft>
                  <a:spcPct val="0"/>
                </a:spcAft>
              </a:pPr>
              <a:r>
                <a:rPr kumimoji="0" lang="en-US" altLang="en-US" b="1" i="0" u="none" strike="noStrike" cap="none" normalizeH="0" baseline="0" dirty="0">
                  <a:ln>
                    <a:noFill/>
                  </a:ln>
                  <a:solidFill>
                    <a:srgbClr val="7030A0"/>
                  </a:solidFill>
                  <a:effectLst/>
                  <a:latin typeface="Calibri" panose="020F0502020204030204" pitchFamily="34" charset="0"/>
                </a:rPr>
                <a:t> </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7030A0"/>
                </a:solidFill>
                <a:effectLst/>
                <a:latin typeface="Calibri" panose="020F0502020204030204" pitchFamily="34" charset="0"/>
              </a:endParaRPr>
            </a:p>
          </p:txBody>
        </p:sp>
      </p:grpSp>
      <p:grpSp>
        <p:nvGrpSpPr>
          <p:cNvPr id="9" name="Group 8">
            <a:extLst>
              <a:ext uri="{FF2B5EF4-FFF2-40B4-BE49-F238E27FC236}">
                <a16:creationId xmlns:a16="http://schemas.microsoft.com/office/drawing/2014/main" id="{4BF9DA8B-16AF-5964-C3A0-88647D323F29}"/>
              </a:ext>
            </a:extLst>
          </p:cNvPr>
          <p:cNvGrpSpPr/>
          <p:nvPr/>
        </p:nvGrpSpPr>
        <p:grpSpPr>
          <a:xfrm>
            <a:off x="6087493" y="5115658"/>
            <a:ext cx="5896417" cy="1572806"/>
            <a:chOff x="6087493" y="5115658"/>
            <a:chExt cx="5896417" cy="1572806"/>
          </a:xfrm>
        </p:grpSpPr>
        <p:sp>
          <p:nvSpPr>
            <p:cNvPr id="12" name="Text Box 2">
              <a:extLst>
                <a:ext uri="{FF2B5EF4-FFF2-40B4-BE49-F238E27FC236}">
                  <a16:creationId xmlns:a16="http://schemas.microsoft.com/office/drawing/2014/main" id="{D1A21EEA-7AF8-5FD7-FF9E-F05809A26E41}"/>
                </a:ext>
              </a:extLst>
            </p:cNvPr>
            <p:cNvSpPr txBox="1">
              <a:spLocks noChangeArrowheads="1"/>
            </p:cNvSpPr>
            <p:nvPr/>
          </p:nvSpPr>
          <p:spPr bwMode="auto">
            <a:xfrm>
              <a:off x="6087493" y="5115658"/>
              <a:ext cx="5860684" cy="1572806"/>
            </a:xfrm>
            <a:prstGeom prst="rect">
              <a:avLst/>
            </a:prstGeom>
            <a:solidFill>
              <a:srgbClr val="FFFFFF"/>
            </a:solidFill>
            <a:ln w="25400" algn="ctr">
              <a:solidFill>
                <a:srgbClr val="7030A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dirty="0">
                <a:solidFill>
                  <a:srgbClr val="000000"/>
                </a:solidFill>
                <a:latin typeface="Calibri" panose="020F0502020204030204" pitchFamily="34" charset="0"/>
              </a:endParaRPr>
            </a:p>
          </p:txBody>
        </p:sp>
        <p:sp>
          <p:nvSpPr>
            <p:cNvPr id="15" name="TextBox 14">
              <a:extLst>
                <a:ext uri="{FF2B5EF4-FFF2-40B4-BE49-F238E27FC236}">
                  <a16:creationId xmlns:a16="http://schemas.microsoft.com/office/drawing/2014/main" id="{558E82C5-4CF4-A14C-7F64-469607B6F1F7}"/>
                </a:ext>
              </a:extLst>
            </p:cNvPr>
            <p:cNvSpPr txBox="1"/>
            <p:nvPr/>
          </p:nvSpPr>
          <p:spPr>
            <a:xfrm>
              <a:off x="6221932" y="5474936"/>
              <a:ext cx="5761978" cy="830997"/>
            </a:xfrm>
            <a:prstGeom prst="rect">
              <a:avLst/>
            </a:prstGeom>
            <a:noFill/>
          </p:spPr>
          <p:txBody>
            <a:bodyPr wrap="square" rtlCol="0">
              <a:spAutoFit/>
            </a:bodyPr>
            <a:lstStyle/>
            <a:p>
              <a:pPr algn="ctr"/>
              <a:r>
                <a:rPr lang="en-AU" sz="2400" i="1" dirty="0">
                  <a:solidFill>
                    <a:srgbClr val="FF3300"/>
                  </a:solidFill>
                </a:rPr>
                <a:t>Children must bring – hat, water bottle, recess, lunch and enclosed shoes</a:t>
              </a:r>
            </a:p>
          </p:txBody>
        </p:sp>
      </p:grpSp>
      <p:sp>
        <p:nvSpPr>
          <p:cNvPr id="7" name="Text Box 2">
            <a:extLst>
              <a:ext uri="{FF2B5EF4-FFF2-40B4-BE49-F238E27FC236}">
                <a16:creationId xmlns:a16="http://schemas.microsoft.com/office/drawing/2014/main" id="{4152F54B-960B-D387-AFF0-4CDE245F7074}"/>
              </a:ext>
            </a:extLst>
          </p:cNvPr>
          <p:cNvSpPr txBox="1">
            <a:spLocks noChangeArrowheads="1"/>
          </p:cNvSpPr>
          <p:nvPr/>
        </p:nvSpPr>
        <p:spPr bwMode="auto">
          <a:xfrm>
            <a:off x="4903465" y="652195"/>
            <a:ext cx="2074852" cy="4228857"/>
          </a:xfrm>
          <a:prstGeom prst="rect">
            <a:avLst/>
          </a:prstGeom>
          <a:solidFill>
            <a:srgbClr val="FFFFFF"/>
          </a:solidFill>
          <a:ln w="25400" algn="ctr">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mj-lt"/>
              </a:rPr>
              <a:t>WEDNESDAY 31</a:t>
            </a:r>
            <a:r>
              <a:rPr kumimoji="0" lang="en-US" altLang="en-US" sz="1200" b="1" i="0" u="none" strike="noStrike" cap="none" normalizeH="0" baseline="30000" dirty="0">
                <a:ln>
                  <a:noFill/>
                </a:ln>
                <a:solidFill>
                  <a:srgbClr val="000000"/>
                </a:solidFill>
                <a:effectLst/>
                <a:latin typeface="+mj-lt"/>
              </a:rPr>
              <a:t>st</a:t>
            </a:r>
            <a:r>
              <a:rPr kumimoji="0" lang="en-US" altLang="en-US" sz="1200" b="1" i="0" u="none" strike="noStrike" cap="none" normalizeH="0" baseline="0" dirty="0">
                <a:ln>
                  <a:noFill/>
                </a:ln>
                <a:solidFill>
                  <a:srgbClr val="000000"/>
                </a:solidFill>
                <a:effectLst/>
                <a:latin typeface="+mj-lt"/>
              </a:rPr>
              <a:t> February</a:t>
            </a:r>
          </a:p>
          <a:p>
            <a:pPr algn="ctr" eaLnBrk="0" fontAlgn="base" hangingPunct="0">
              <a:spcBef>
                <a:spcPct val="0"/>
              </a:spcBef>
              <a:spcAft>
                <a:spcPct val="0"/>
              </a:spcAft>
            </a:pPr>
            <a:r>
              <a:rPr lang="en-US" altLang="en-US" sz="1200" dirty="0">
                <a:solidFill>
                  <a:schemeClr val="tx1"/>
                </a:solidFill>
                <a:latin typeface="Calibri" panose="020F0502020204030204" pitchFamily="34" charset="0"/>
              </a:rPr>
              <a:t>Early Bird $90 Normal $95 </a:t>
            </a:r>
          </a:p>
          <a:p>
            <a:pPr algn="ctr" eaLnBrk="0" fontAlgn="base" hangingPunct="0">
              <a:spcBef>
                <a:spcPct val="0"/>
              </a:spcBef>
              <a:spcAft>
                <a:spcPct val="0"/>
              </a:spcAft>
            </a:pPr>
            <a:br>
              <a:rPr lang="en-US" altLang="en-US" sz="1400" b="1" dirty="0">
                <a:solidFill>
                  <a:srgbClr val="FF0066"/>
                </a:solidFill>
                <a:latin typeface="+mj-lt"/>
                <a:cs typeface="Calibri Light"/>
              </a:rPr>
            </a:br>
            <a:r>
              <a:rPr lang="en-US" altLang="en-US" sz="1400" b="1" dirty="0">
                <a:solidFill>
                  <a:srgbClr val="FF0066"/>
                </a:solidFill>
                <a:latin typeface="+mj-lt"/>
                <a:cs typeface="Calibri Light"/>
              </a:rPr>
              <a:t>WISH – Civic theater followed by KFC for lunch</a:t>
            </a:r>
            <a:br>
              <a:rPr lang="en-US" altLang="en-US" sz="1400" b="1" dirty="0">
                <a:solidFill>
                  <a:srgbClr val="FF0066"/>
                </a:solidFill>
                <a:latin typeface="+mj-lt"/>
                <a:cs typeface="Calibri Light"/>
              </a:rPr>
            </a:br>
            <a:br>
              <a:rPr lang="en-US" altLang="en-US" sz="1200" b="1" dirty="0">
                <a:solidFill>
                  <a:srgbClr val="00B050"/>
                </a:solidFill>
                <a:latin typeface="+mj-lt"/>
                <a:cs typeface="Calibri Light"/>
              </a:rPr>
            </a:br>
            <a:br>
              <a:rPr lang="en-US" altLang="en-US" sz="1250" dirty="0">
                <a:solidFill>
                  <a:srgbClr val="232253"/>
                </a:solidFill>
                <a:latin typeface="Calibri" panose="020F0502020204030204" pitchFamily="34" charset="0"/>
              </a:rPr>
            </a:br>
            <a:r>
              <a:rPr lang="en-US" altLang="en-US" sz="1200" dirty="0">
                <a:solidFill>
                  <a:srgbClr val="A824FA"/>
                </a:solidFill>
              </a:rPr>
              <a:t>Back to the movies we go, we will leave the service @9:15am and walk down to the civic theater where we will watch WISH at 10am. </a:t>
            </a:r>
          </a:p>
          <a:p>
            <a:pPr algn="ctr" eaLnBrk="0" fontAlgn="base" hangingPunct="0">
              <a:spcBef>
                <a:spcPct val="0"/>
              </a:spcBef>
              <a:spcAft>
                <a:spcPct val="0"/>
              </a:spcAft>
            </a:pPr>
            <a:endParaRPr lang="en-US" altLang="en-US" sz="1200" dirty="0">
              <a:solidFill>
                <a:srgbClr val="A824FA"/>
              </a:solidFill>
            </a:endParaRPr>
          </a:p>
          <a:p>
            <a:pPr algn="ctr" eaLnBrk="0" fontAlgn="base" hangingPunct="0">
              <a:spcBef>
                <a:spcPct val="0"/>
              </a:spcBef>
              <a:spcAft>
                <a:spcPct val="0"/>
              </a:spcAft>
            </a:pPr>
            <a:r>
              <a:rPr lang="en-US" altLang="en-US" sz="1200" dirty="0">
                <a:solidFill>
                  <a:srgbClr val="00B050"/>
                </a:solidFill>
              </a:rPr>
              <a:t>Once the movie has finished (approx. 11:30am) we will take a walk to KFC to enjoy some lunch before returning to OOSH at approx. 1/1:30pm</a:t>
            </a:r>
          </a:p>
          <a:p>
            <a:pPr algn="ctr" eaLnBrk="0" fontAlgn="base" hangingPunct="0">
              <a:spcBef>
                <a:spcPct val="0"/>
              </a:spcBef>
              <a:spcAft>
                <a:spcPct val="0"/>
              </a:spcAft>
            </a:pPr>
            <a:endParaRPr lang="en-US" altLang="en-US" sz="1200" dirty="0">
              <a:solidFill>
                <a:srgbClr val="A824FA"/>
              </a:solidFill>
            </a:endParaRPr>
          </a:p>
          <a:p>
            <a:pPr algn="ctr" eaLnBrk="0" fontAlgn="base" hangingPunct="0">
              <a:spcBef>
                <a:spcPct val="0"/>
              </a:spcBef>
              <a:spcAft>
                <a:spcPct val="0"/>
              </a:spcAft>
            </a:pPr>
            <a:r>
              <a:rPr lang="en-US" altLang="en-US" sz="1200" dirty="0">
                <a:solidFill>
                  <a:srgbClr val="A824FA"/>
                </a:solidFill>
              </a:rPr>
              <a:t>Enjoy some relaxing board and card games in the afternoon. </a:t>
            </a:r>
          </a:p>
          <a:p>
            <a:pPr marL="0" marR="0" lvl="0" indent="0" algn="ctr" defTabSz="914400" rtl="0" eaLnBrk="0" fontAlgn="base" latinLnBrk="0" hangingPunct="0">
              <a:lnSpc>
                <a:spcPct val="100000"/>
              </a:lnSpc>
              <a:spcBef>
                <a:spcPct val="0"/>
              </a:spcBef>
              <a:spcAft>
                <a:spcPct val="0"/>
              </a:spcAft>
              <a:buClrTx/>
              <a:buSzTx/>
              <a:buFontTx/>
              <a:buNone/>
              <a:tabLst/>
            </a:pPr>
            <a:br>
              <a:rPr lang="en-US" altLang="en-US" sz="1250" dirty="0">
                <a:solidFill>
                  <a:srgbClr val="232253"/>
                </a:solidFill>
                <a:latin typeface="Calibri" panose="020F0502020204030204" pitchFamily="34" charset="0"/>
              </a:rPr>
            </a:br>
            <a:br>
              <a:rPr lang="en-US" altLang="en-US" sz="1250" dirty="0">
                <a:solidFill>
                  <a:srgbClr val="232253"/>
                </a:solidFill>
                <a:latin typeface="Calibri" panose="020F0502020204030204" pitchFamily="34" charset="0"/>
              </a:rPr>
            </a:br>
            <a:r>
              <a:rPr lang="en-US" altLang="en-US" sz="1250" dirty="0">
                <a:solidFill>
                  <a:srgbClr val="232253"/>
                </a:solidFill>
                <a:latin typeface="Calibri" panose="020F0502020204030204" pitchFamily="34" charset="0"/>
              </a:rPr>
              <a:t>  </a:t>
            </a:r>
            <a:endParaRPr kumimoji="0" lang="en-US" altLang="en-US" sz="1200" i="0" u="none" strike="noStrike" cap="none" normalizeH="0" baseline="0" dirty="0">
              <a:ln>
                <a:noFill/>
              </a:ln>
              <a:effectLst/>
              <a:latin typeface="Calibri" panose="020F0502020204030204" pitchFamily="34" charset="0"/>
            </a:endParaRPr>
          </a:p>
        </p:txBody>
      </p:sp>
    </p:spTree>
    <p:extLst>
      <p:ext uri="{BB962C8B-B14F-4D97-AF65-F5344CB8AC3E}">
        <p14:creationId xmlns:p14="http://schemas.microsoft.com/office/powerpoint/2010/main" val="248273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attern of watermelon slices&#10;&#10;Description automatically generated">
            <a:extLst>
              <a:ext uri="{FF2B5EF4-FFF2-40B4-BE49-F238E27FC236}">
                <a16:creationId xmlns:a16="http://schemas.microsoft.com/office/drawing/2014/main" id="{F9259634-8A4F-669B-DE04-FF9075C0A8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63" y="-10933"/>
            <a:ext cx="12248763" cy="6879865"/>
          </a:xfrm>
          <a:prstGeom prst="rect">
            <a:avLst/>
          </a:prstGeom>
        </p:spPr>
      </p:pic>
      <p:sp>
        <p:nvSpPr>
          <p:cNvPr id="4" name="TextBox 3">
            <a:extLst>
              <a:ext uri="{FF2B5EF4-FFF2-40B4-BE49-F238E27FC236}">
                <a16:creationId xmlns:a16="http://schemas.microsoft.com/office/drawing/2014/main" id="{5CA0C599-1FEB-40BD-939F-411A34A0B8E6}"/>
              </a:ext>
            </a:extLst>
          </p:cNvPr>
          <p:cNvSpPr txBox="1"/>
          <p:nvPr/>
        </p:nvSpPr>
        <p:spPr>
          <a:xfrm>
            <a:off x="1782213" y="-21866"/>
            <a:ext cx="8998634" cy="584775"/>
          </a:xfrm>
          <a:prstGeom prst="rect">
            <a:avLst/>
          </a:prstGeom>
          <a:noFill/>
        </p:spPr>
        <p:txBody>
          <a:bodyPr wrap="square" rtlCol="0">
            <a:spAutoFit/>
          </a:bodyPr>
          <a:lstStyle/>
          <a:p>
            <a:pPr algn="ctr"/>
            <a:r>
              <a:rPr lang="en-US" sz="3200" b="1" dirty="0">
                <a:solidFill>
                  <a:srgbClr val="0070C0"/>
                </a:solidFill>
                <a:latin typeface="Cavolini" panose="03000502040302020204" pitchFamily="66" charset="0"/>
                <a:cs typeface="Cavolini" panose="03000502040302020204" pitchFamily="66" charset="0"/>
              </a:rPr>
              <a:t>PCYC OOSH Gunnedah Summer Holidays</a:t>
            </a:r>
            <a:endParaRPr lang="en-AU" sz="3200" b="1" dirty="0">
              <a:solidFill>
                <a:srgbClr val="0070C0"/>
              </a:solidFill>
              <a:latin typeface="Cavolini" panose="03000502040302020204" pitchFamily="66" charset="0"/>
              <a:cs typeface="Cavolini" panose="03000502040302020204" pitchFamily="66" charset="0"/>
            </a:endParaRPr>
          </a:p>
        </p:txBody>
      </p:sp>
      <p:sp>
        <p:nvSpPr>
          <p:cNvPr id="28" name="Text Box 3">
            <a:extLst>
              <a:ext uri="{FF2B5EF4-FFF2-40B4-BE49-F238E27FC236}">
                <a16:creationId xmlns:a16="http://schemas.microsoft.com/office/drawing/2014/main" id="{CEE35EF3-DFD1-4524-BFD0-FB7A809A9F71}"/>
              </a:ext>
            </a:extLst>
          </p:cNvPr>
          <p:cNvSpPr txBox="1">
            <a:spLocks noChangeArrowheads="1"/>
          </p:cNvSpPr>
          <p:nvPr/>
        </p:nvSpPr>
        <p:spPr bwMode="auto">
          <a:xfrm>
            <a:off x="3388456" y="4277473"/>
            <a:ext cx="3030017" cy="2381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43" name="Text Box 2">
            <a:extLst>
              <a:ext uri="{FF2B5EF4-FFF2-40B4-BE49-F238E27FC236}">
                <a16:creationId xmlns:a16="http://schemas.microsoft.com/office/drawing/2014/main" id="{0BBDB587-526E-9213-886E-D4EC4E6605CB}"/>
              </a:ext>
            </a:extLst>
          </p:cNvPr>
          <p:cNvSpPr txBox="1">
            <a:spLocks noChangeArrowheads="1"/>
          </p:cNvSpPr>
          <p:nvPr/>
        </p:nvSpPr>
        <p:spPr bwMode="auto">
          <a:xfrm>
            <a:off x="2536358" y="624465"/>
            <a:ext cx="2213057" cy="4270675"/>
          </a:xfrm>
          <a:prstGeom prst="rect">
            <a:avLst/>
          </a:prstGeom>
          <a:ln w="28575">
            <a:headEnd/>
            <a:tailEnd/>
          </a:ln>
        </p:spPr>
        <p:style>
          <a:lnRef idx="2">
            <a:schemeClr val="accent4"/>
          </a:lnRef>
          <a:fillRef idx="1">
            <a:schemeClr val="lt1"/>
          </a:fillRef>
          <a:effectRef idx="0">
            <a:schemeClr val="accent4"/>
          </a:effectRef>
          <a:fontRef idx="minor">
            <a:schemeClr val="dk1"/>
          </a:fontRef>
        </p:style>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50" b="1" dirty="0">
                <a:solidFill>
                  <a:srgbClr val="00B050"/>
                </a:solidFill>
                <a:latin typeface="+mj-lt"/>
                <a:cs typeface="Calibri Light"/>
              </a:rPr>
              <a:t>CRN’s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50" b="1" dirty="0">
                <a:solidFill>
                  <a:srgbClr val="00B050"/>
                </a:solidFill>
                <a:latin typeface="+mj-lt"/>
                <a:cs typeface="Calibri Light"/>
              </a:rPr>
              <a:t>- Families must provide CRN details for their child/</a:t>
            </a:r>
            <a:r>
              <a:rPr lang="en-US" altLang="en-US" sz="1050" b="1" dirty="0" err="1">
                <a:solidFill>
                  <a:srgbClr val="00B050"/>
                </a:solidFill>
                <a:latin typeface="+mj-lt"/>
                <a:cs typeface="Calibri Light"/>
              </a:rPr>
              <a:t>rens</a:t>
            </a:r>
            <a:r>
              <a:rPr lang="en-US" altLang="en-US" sz="1050" b="1" dirty="0">
                <a:solidFill>
                  <a:srgbClr val="00B050"/>
                </a:solidFill>
                <a:latin typeface="+mj-lt"/>
                <a:cs typeface="Calibri Light"/>
              </a:rPr>
              <a:t> enrolment for CCS to apply to any bookings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50" b="1" dirty="0">
                <a:solidFill>
                  <a:srgbClr val="00B050"/>
                </a:solidFill>
                <a:latin typeface="+mj-lt"/>
                <a:cs typeface="Calibri Light"/>
              </a:rPr>
              <a:t>- Primary Carer 1 on the enrolment form must be the claiming parent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50" b="1" dirty="0">
                <a:solidFill>
                  <a:srgbClr val="00B050"/>
                </a:solidFill>
                <a:latin typeface="+mj-lt"/>
                <a:cs typeface="Calibri Light"/>
              </a:rPr>
              <a:t>- The claiming parent and each child must have an individual CRN to apply CCS </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050" b="1" dirty="0">
              <a:solidFill>
                <a:srgbClr val="00B050"/>
              </a:solidFill>
              <a:latin typeface="+mj-lt"/>
              <a:cs typeface="Calibri Light"/>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50" b="1" dirty="0">
                <a:solidFill>
                  <a:srgbClr val="00B050"/>
                </a:solidFill>
                <a:latin typeface="+mj-lt"/>
                <a:cs typeface="Calibri Light"/>
              </a:rPr>
              <a:t>Childcare Subsidy Bookings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50" b="1" dirty="0">
                <a:solidFill>
                  <a:srgbClr val="00B050"/>
                </a:solidFill>
                <a:latin typeface="+mj-lt"/>
                <a:cs typeface="Calibri Light"/>
              </a:rPr>
              <a:t>- Please note that childcare subsidy will NOT apply to any consecutive absent days on the first or last booked day. If this occurs, full fees will be charged. </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050" b="1" dirty="0">
              <a:solidFill>
                <a:srgbClr val="00B050"/>
              </a:solidFill>
              <a:latin typeface="+mj-lt"/>
              <a:cs typeface="Calibri Light"/>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50" b="1" dirty="0">
                <a:solidFill>
                  <a:srgbClr val="00B050"/>
                </a:solidFill>
                <a:latin typeface="+mj-lt"/>
                <a:cs typeface="Calibri Light"/>
              </a:rPr>
              <a:t>Billing Details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50" b="1" dirty="0">
                <a:solidFill>
                  <a:srgbClr val="00B050"/>
                </a:solidFill>
                <a:latin typeface="+mj-lt"/>
                <a:cs typeface="Calibri Light"/>
              </a:rPr>
              <a:t>- Accounts are to be paid via direct debit or paid one week in advance as per PCYC OOSH Fee Policy </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050" b="1" dirty="0">
              <a:solidFill>
                <a:srgbClr val="00B050"/>
              </a:solidFill>
              <a:latin typeface="+mj-lt"/>
              <a:cs typeface="Calibri Light"/>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50" b="1" dirty="0">
                <a:solidFill>
                  <a:srgbClr val="00B050"/>
                </a:solidFill>
                <a:latin typeface="+mj-lt"/>
                <a:cs typeface="Calibri Light"/>
              </a:rPr>
              <a:t>Excursion and special event days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50" b="1" dirty="0">
                <a:solidFill>
                  <a:srgbClr val="00B050"/>
                </a:solidFill>
                <a:latin typeface="+mj-lt"/>
                <a:cs typeface="Calibri Light"/>
              </a:rPr>
              <a:t>- Please ensure that your child/ren arrives to the service by 9:15am on excursion and special event </a:t>
            </a:r>
            <a:r>
              <a:rPr lang="en-US" altLang="en-US" sz="1000" b="1" dirty="0">
                <a:solidFill>
                  <a:srgbClr val="00B050"/>
                </a:solidFill>
                <a:latin typeface="+mj-lt"/>
                <a:cs typeface="Calibri Light"/>
              </a:rPr>
              <a:t>days unless otherwise specified. </a:t>
            </a:r>
          </a:p>
          <a:p>
            <a:pPr marL="0" marR="0" lvl="0" indent="0" algn="ctr" defTabSz="914400" rtl="0" eaLnBrk="0" fontAlgn="base" latinLnBrk="0" hangingPunct="0">
              <a:lnSpc>
                <a:spcPct val="100000"/>
              </a:lnSpc>
              <a:spcBef>
                <a:spcPct val="0"/>
              </a:spcBef>
              <a:spcAft>
                <a:spcPct val="0"/>
              </a:spcAft>
              <a:buClrTx/>
              <a:buSzTx/>
              <a:buFontTx/>
              <a:buNone/>
              <a:tabLst/>
            </a:pPr>
            <a:br>
              <a:rPr lang="en-US" altLang="en-US" sz="1200" b="1" dirty="0">
                <a:solidFill>
                  <a:srgbClr val="00B050"/>
                </a:solidFill>
                <a:latin typeface="+mj-lt"/>
                <a:cs typeface="Calibri Light"/>
              </a:rPr>
            </a:br>
            <a:br>
              <a:rPr lang="en-US" altLang="en-US" sz="1200" b="1" dirty="0">
                <a:solidFill>
                  <a:srgbClr val="00B050"/>
                </a:solidFill>
                <a:latin typeface="+mj-lt"/>
                <a:cs typeface="Calibri Light"/>
              </a:rPr>
            </a:br>
            <a:br>
              <a:rPr lang="en-US" altLang="en-US" sz="1200" dirty="0">
                <a:solidFill>
                  <a:schemeClr val="tx1"/>
                </a:solidFill>
                <a:latin typeface="+mj-lt"/>
                <a:cs typeface="Calibri Light"/>
              </a:rPr>
            </a:br>
            <a:br>
              <a:rPr lang="en-US" altLang="en-US" sz="1200" dirty="0">
                <a:solidFill>
                  <a:schemeClr val="tx1"/>
                </a:solidFill>
                <a:latin typeface="+mj-lt"/>
                <a:cs typeface="Calibri Light"/>
              </a:rPr>
            </a:br>
            <a:br>
              <a:rPr lang="en-US" altLang="en-US" sz="1200" b="1" dirty="0">
                <a:solidFill>
                  <a:srgbClr val="00B050"/>
                </a:solidFill>
                <a:latin typeface="+mj-lt"/>
                <a:cs typeface="Calibri Light"/>
              </a:rPr>
            </a:br>
            <a:br>
              <a:rPr lang="en-US" altLang="en-US" sz="1200" b="1" dirty="0">
                <a:solidFill>
                  <a:srgbClr val="00B050"/>
                </a:solidFill>
                <a:latin typeface="+mj-lt"/>
                <a:cs typeface="Calibri Light"/>
              </a:rPr>
            </a:br>
            <a:br>
              <a:rPr lang="en-US" altLang="en-US" sz="1200" b="1" dirty="0">
                <a:solidFill>
                  <a:srgbClr val="00B050"/>
                </a:solidFill>
                <a:latin typeface="+mj-lt"/>
                <a:cs typeface="Calibri Light"/>
              </a:rPr>
            </a:br>
            <a:br>
              <a:rPr lang="en-US" altLang="en-US" sz="1200" b="1" dirty="0">
                <a:solidFill>
                  <a:srgbClr val="00B050"/>
                </a:solidFill>
                <a:latin typeface="+mj-lt"/>
                <a:cs typeface="Calibri Light"/>
              </a:rPr>
            </a:br>
            <a:br>
              <a:rPr lang="en-US" altLang="en-US" sz="1200" b="1" dirty="0">
                <a:solidFill>
                  <a:srgbClr val="00B050"/>
                </a:solidFill>
                <a:latin typeface="+mj-lt"/>
                <a:cs typeface="Calibri Light"/>
              </a:rPr>
            </a:br>
            <a:r>
              <a:rPr lang="en-US" altLang="en-US" sz="1200" b="1" dirty="0">
                <a:solidFill>
                  <a:srgbClr val="00B050"/>
                </a:solidFill>
                <a:latin typeface="+mj-lt"/>
                <a:cs typeface="Calibri Light"/>
              </a:rPr>
              <a:t>-</a:t>
            </a:r>
            <a:endParaRPr kumimoji="0" lang="en-US" altLang="en-US" sz="1800" b="1" u="none" strike="noStrike" cap="none" normalizeH="0" baseline="0" dirty="0">
              <a:ln>
                <a:noFill/>
              </a:ln>
              <a:effectLst/>
              <a:latin typeface="Calibri" panose="020F0502020204030204" pitchFamily="34" charset="0"/>
            </a:endParaRPr>
          </a:p>
        </p:txBody>
      </p:sp>
      <p:sp>
        <p:nvSpPr>
          <p:cNvPr id="49" name="Text Box 2">
            <a:extLst>
              <a:ext uri="{FF2B5EF4-FFF2-40B4-BE49-F238E27FC236}">
                <a16:creationId xmlns:a16="http://schemas.microsoft.com/office/drawing/2014/main" id="{BCBD5F3E-983F-AF3A-EA34-AE0113377BB2}"/>
              </a:ext>
            </a:extLst>
          </p:cNvPr>
          <p:cNvSpPr txBox="1">
            <a:spLocks noChangeArrowheads="1"/>
          </p:cNvSpPr>
          <p:nvPr/>
        </p:nvSpPr>
        <p:spPr bwMode="auto">
          <a:xfrm>
            <a:off x="108679" y="624465"/>
            <a:ext cx="2213057" cy="4256587"/>
          </a:xfrm>
          <a:prstGeom prst="rect">
            <a:avLst/>
          </a:prstGeom>
          <a:solidFill>
            <a:srgbClr val="FFFFFF"/>
          </a:solidFill>
          <a:ln w="25400"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mj-lt"/>
                <a:cs typeface="Calibri"/>
              </a:rPr>
              <a:t>What to pack?</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mj-lt"/>
                <a:cs typeface="Calibri"/>
              </a:rPr>
              <a:t>- Hat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mj-lt"/>
                <a:cs typeface="Calibri"/>
              </a:rPr>
              <a:t>- Drink Bottle </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000" b="1" dirty="0">
              <a:latin typeface="+mj-lt"/>
              <a:cs typeface="Calibri"/>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mj-lt"/>
                <a:cs typeface="Calibri"/>
              </a:rPr>
              <a:t>What food to pack?</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mj-lt"/>
                <a:cs typeface="Calibri"/>
              </a:rPr>
              <a:t>- Lunch box with enough food for morning tea, lunch and afternoon tea. NO NUT PRODUCTS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mj-lt"/>
                <a:cs typeface="Calibri"/>
              </a:rPr>
              <a:t>- Educators are unable to prepare or heat food for your child/ren </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000" b="1" dirty="0">
              <a:latin typeface="+mj-lt"/>
              <a:cs typeface="Calibri"/>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mj-lt"/>
                <a:cs typeface="Calibri"/>
              </a:rPr>
              <a:t>Personal Belongings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mj-lt"/>
                <a:cs typeface="Calibri"/>
              </a:rPr>
              <a:t>- Please keep all personal belongings at home. PCYC OOSH are not responsible for any damaged or lost property.</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000" b="1" dirty="0">
              <a:latin typeface="+mj-lt"/>
              <a:cs typeface="Calibri"/>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mj-lt"/>
                <a:cs typeface="Calibri"/>
              </a:rPr>
              <a:t>What to wear?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mj-lt"/>
                <a:cs typeface="Calibri"/>
              </a:rPr>
              <a:t>- Weather appropriate clothing. Please no singlets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mj-lt"/>
                <a:cs typeface="Calibri"/>
              </a:rPr>
              <a:t>- Enclosed footwear</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000" b="1" dirty="0">
              <a:latin typeface="+mj-lt"/>
              <a:cs typeface="Calibri"/>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mj-lt"/>
                <a:cs typeface="Calibri"/>
              </a:rPr>
              <a:t>Emergency Contacts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mj-lt"/>
                <a:cs typeface="Calibri"/>
              </a:rPr>
              <a:t>- Please ensure your emergency contacts information is current. Children are not permitted to be collected by anyone who is not </a:t>
            </a:r>
            <a:r>
              <a:rPr lang="en-US" altLang="en-US" sz="1000" b="1" dirty="0" err="1">
                <a:latin typeface="+mj-lt"/>
                <a:cs typeface="Calibri"/>
              </a:rPr>
              <a:t>authorised</a:t>
            </a:r>
            <a:r>
              <a:rPr lang="en-US" altLang="en-US" sz="1000" b="1" dirty="0">
                <a:latin typeface="+mj-lt"/>
                <a:cs typeface="Calibri"/>
              </a:rPr>
              <a:t> on your child/</a:t>
            </a:r>
            <a:r>
              <a:rPr lang="en-US" altLang="en-US" sz="1000" b="1" dirty="0" err="1">
                <a:latin typeface="+mj-lt"/>
                <a:cs typeface="Calibri"/>
              </a:rPr>
              <a:t>rens</a:t>
            </a:r>
            <a:r>
              <a:rPr lang="en-US" altLang="en-US" sz="1000" b="1" dirty="0">
                <a:latin typeface="+mj-lt"/>
                <a:cs typeface="Calibri"/>
              </a:rPr>
              <a:t> enrolment</a:t>
            </a:r>
            <a:br>
              <a:rPr lang="en-US" altLang="en-US" sz="1000" b="1" dirty="0">
                <a:latin typeface="+mj-lt"/>
                <a:cs typeface="Calibri"/>
              </a:rPr>
            </a:br>
            <a:br>
              <a:rPr lang="en-US" altLang="en-US" sz="1400" b="1" dirty="0">
                <a:latin typeface="+mj-lt"/>
                <a:cs typeface="Calibri"/>
              </a:rPr>
            </a:br>
            <a:br>
              <a:rPr lang="en-US" altLang="en-US" sz="1100" dirty="0">
                <a:latin typeface="+mj-lt"/>
                <a:cs typeface="Calibri"/>
              </a:rPr>
            </a:br>
            <a:br>
              <a:rPr lang="en-US" altLang="en-US" sz="1100" dirty="0">
                <a:latin typeface="+mj-lt"/>
                <a:cs typeface="Calibri"/>
              </a:rPr>
            </a:br>
            <a:br>
              <a:rPr lang="en-US" altLang="en-US" sz="1400" dirty="0">
                <a:latin typeface="+mj-lt"/>
                <a:cs typeface="Calibri"/>
              </a:rPr>
            </a:br>
            <a:endParaRPr lang="en-US" altLang="en-US" sz="1400" dirty="0">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b="1" dirty="0">
                <a:latin typeface="Calibri" panose="020F0502020204030204" pitchFamily="34" charset="0"/>
              </a:rPr>
              <a:t> </a:t>
            </a:r>
            <a:endParaRPr kumimoji="0" lang="en-US" altLang="en-US" sz="1800" b="1" i="0" u="none" strike="noStrike" cap="none" normalizeH="0" baseline="0" dirty="0">
              <a:ln>
                <a:noFill/>
              </a:ln>
              <a:effectLst/>
              <a:latin typeface="Calibri" panose="020F0502020204030204" pitchFamily="34" charset="0"/>
            </a:endParaRPr>
          </a:p>
        </p:txBody>
      </p:sp>
      <p:grpSp>
        <p:nvGrpSpPr>
          <p:cNvPr id="2" name="Group 1">
            <a:extLst>
              <a:ext uri="{FF2B5EF4-FFF2-40B4-BE49-F238E27FC236}">
                <a16:creationId xmlns:a16="http://schemas.microsoft.com/office/drawing/2014/main" id="{15BC6CDF-B19A-F686-7F5E-59B412A6E76B}"/>
              </a:ext>
            </a:extLst>
          </p:cNvPr>
          <p:cNvGrpSpPr/>
          <p:nvPr/>
        </p:nvGrpSpPr>
        <p:grpSpPr>
          <a:xfrm>
            <a:off x="115040" y="5116438"/>
            <a:ext cx="5761978" cy="1970431"/>
            <a:chOff x="115040" y="5116438"/>
            <a:chExt cx="5761978" cy="1970431"/>
          </a:xfrm>
        </p:grpSpPr>
        <p:sp>
          <p:nvSpPr>
            <p:cNvPr id="8" name="Text Box 2">
              <a:extLst>
                <a:ext uri="{FF2B5EF4-FFF2-40B4-BE49-F238E27FC236}">
                  <a16:creationId xmlns:a16="http://schemas.microsoft.com/office/drawing/2014/main" id="{5D324D79-5E1C-AE01-EC02-89B21E6FF7B6}"/>
                </a:ext>
              </a:extLst>
            </p:cNvPr>
            <p:cNvSpPr txBox="1">
              <a:spLocks noChangeArrowheads="1"/>
            </p:cNvSpPr>
            <p:nvPr/>
          </p:nvSpPr>
          <p:spPr bwMode="auto">
            <a:xfrm>
              <a:off x="115040" y="5116438"/>
              <a:ext cx="5761978" cy="1572806"/>
            </a:xfrm>
            <a:prstGeom prst="rect">
              <a:avLst/>
            </a:prstGeom>
            <a:solidFill>
              <a:srgbClr val="FFFFFF"/>
            </a:solidFill>
            <a:ln w="25400" algn="ctr">
              <a:solidFill>
                <a:srgbClr val="7030A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dirty="0">
                <a:solidFill>
                  <a:srgbClr val="000000"/>
                </a:solidFill>
                <a:latin typeface="Calibri" panose="020F0502020204030204" pitchFamily="34" charset="0"/>
              </a:endParaRPr>
            </a:p>
          </p:txBody>
        </p:sp>
        <p:sp>
          <p:nvSpPr>
            <p:cNvPr id="10" name="TextBox 9">
              <a:extLst>
                <a:ext uri="{FF2B5EF4-FFF2-40B4-BE49-F238E27FC236}">
                  <a16:creationId xmlns:a16="http://schemas.microsoft.com/office/drawing/2014/main" id="{7E27F495-9AF3-50DB-BC47-E6DE4863E232}"/>
                </a:ext>
              </a:extLst>
            </p:cNvPr>
            <p:cNvSpPr txBox="1"/>
            <p:nvPr/>
          </p:nvSpPr>
          <p:spPr>
            <a:xfrm>
              <a:off x="235316" y="5117099"/>
              <a:ext cx="5591236" cy="1969770"/>
            </a:xfrm>
            <a:prstGeom prst="rect">
              <a:avLst/>
            </a:prstGeom>
            <a:noFill/>
          </p:spPr>
          <p:txBody>
            <a:bodyPr wrap="square">
              <a:spAutoFit/>
            </a:bodyPr>
            <a:lstStyle/>
            <a:p>
              <a:pPr algn="ctr" eaLnBrk="0" fontAlgn="base" hangingPunct="0">
                <a:spcBef>
                  <a:spcPct val="0"/>
                </a:spcBef>
                <a:spcAft>
                  <a:spcPct val="0"/>
                </a:spcAft>
              </a:pPr>
              <a:r>
                <a:rPr lang="en-US" altLang="en-US" dirty="0">
                  <a:solidFill>
                    <a:srgbClr val="FF3300"/>
                  </a:solidFill>
                  <a:latin typeface="Calibri" panose="020F0502020204030204" pitchFamily="34" charset="0"/>
                </a:rPr>
                <a:t>Email us here: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FF3300"/>
                  </a:solidFill>
                  <a:effectLst/>
                  <a:latin typeface="Calibri" panose="020F0502020204030204" pitchFamily="34" charset="0"/>
                </a:rPr>
                <a:t>gunnedahoosh@pcycnsw.org.au</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b="1" dirty="0">
                  <a:solidFill>
                    <a:srgbClr val="FF3300"/>
                  </a:solidFill>
                  <a:latin typeface="Calibri" panose="020F0502020204030204" pitchFamily="34" charset="0"/>
                </a:rPr>
                <a:t>Early bird prices cease 1</a:t>
              </a:r>
              <a:r>
                <a:rPr lang="en-US" altLang="en-US" b="1" baseline="30000" dirty="0">
                  <a:solidFill>
                    <a:srgbClr val="FF3300"/>
                  </a:solidFill>
                  <a:latin typeface="Calibri" panose="020F0502020204030204" pitchFamily="34" charset="0"/>
                </a:rPr>
                <a:t>st</a:t>
              </a:r>
              <a:r>
                <a:rPr lang="en-US" altLang="en-US" b="1" dirty="0">
                  <a:solidFill>
                    <a:srgbClr val="FF3300"/>
                  </a:solidFill>
                  <a:latin typeface="Calibri" panose="020F0502020204030204" pitchFamily="34" charset="0"/>
                </a:rPr>
                <a:t> December</a:t>
              </a:r>
            </a:p>
            <a:p>
              <a:pPr algn="ctr" eaLnBrk="0" fontAlgn="base" hangingPunct="0">
                <a:spcBef>
                  <a:spcPct val="0"/>
                </a:spcBef>
                <a:spcAft>
                  <a:spcPct val="0"/>
                </a:spcAft>
              </a:pPr>
              <a:r>
                <a:rPr kumimoji="0" lang="en-US" altLang="en-US" sz="1800" i="0" u="none" strike="noStrike" cap="none" normalizeH="0" baseline="0" dirty="0">
                  <a:ln>
                    <a:noFill/>
                  </a:ln>
                  <a:solidFill>
                    <a:srgbClr val="FF3300"/>
                  </a:solidFill>
                  <a:effectLst/>
                  <a:latin typeface="Calibri" panose="020F0502020204030204" pitchFamily="34" charset="0"/>
                </a:rPr>
                <a:t>Advertised fees are </a:t>
              </a:r>
              <a:r>
                <a:rPr kumimoji="0" lang="en-US" altLang="en-US" sz="1800" b="1" i="0" u="sng" strike="noStrike" cap="none" normalizeH="0" baseline="0" dirty="0">
                  <a:ln>
                    <a:noFill/>
                  </a:ln>
                  <a:solidFill>
                    <a:srgbClr val="FF3300"/>
                  </a:solidFill>
                  <a:effectLst/>
                  <a:latin typeface="Calibri" panose="020F0502020204030204" pitchFamily="34" charset="0"/>
                </a:rPr>
                <a:t>full price</a:t>
              </a:r>
              <a:r>
                <a:rPr kumimoji="0" lang="en-US" altLang="en-US" sz="1800" i="0" u="none" strike="noStrike" cap="none" normalizeH="0" baseline="0" dirty="0">
                  <a:ln>
                    <a:noFill/>
                  </a:ln>
                  <a:solidFill>
                    <a:srgbClr val="FF3300"/>
                  </a:solidFill>
                  <a:effectLst/>
                  <a:latin typeface="Calibri" panose="020F0502020204030204" pitchFamily="34" charset="0"/>
                </a:rPr>
                <a:t>, CCS reduced fees are available for eligible families. </a:t>
              </a:r>
            </a:p>
            <a:p>
              <a:pPr algn="ctr" eaLnBrk="0" fontAlgn="base" hangingPunct="0">
                <a:spcBef>
                  <a:spcPct val="0"/>
                </a:spcBef>
                <a:spcAft>
                  <a:spcPct val="0"/>
                </a:spcAft>
              </a:pPr>
              <a:r>
                <a:rPr kumimoji="0" lang="en-US" altLang="en-US" b="1" i="0" u="none" strike="noStrike" cap="none" normalizeH="0" baseline="0" dirty="0">
                  <a:ln>
                    <a:noFill/>
                  </a:ln>
                  <a:solidFill>
                    <a:srgbClr val="7030A0"/>
                  </a:solidFill>
                  <a:effectLst/>
                  <a:latin typeface="Calibri" panose="020F0502020204030204" pitchFamily="34" charset="0"/>
                </a:rPr>
                <a:t> </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7030A0"/>
                </a:solidFill>
                <a:effectLst/>
                <a:latin typeface="Calibri" panose="020F0502020204030204" pitchFamily="34" charset="0"/>
              </a:endParaRPr>
            </a:p>
          </p:txBody>
        </p:sp>
      </p:grpSp>
      <p:grpSp>
        <p:nvGrpSpPr>
          <p:cNvPr id="9" name="Group 8">
            <a:extLst>
              <a:ext uri="{FF2B5EF4-FFF2-40B4-BE49-F238E27FC236}">
                <a16:creationId xmlns:a16="http://schemas.microsoft.com/office/drawing/2014/main" id="{4BF9DA8B-16AF-5964-C3A0-88647D323F29}"/>
              </a:ext>
            </a:extLst>
          </p:cNvPr>
          <p:cNvGrpSpPr/>
          <p:nvPr/>
        </p:nvGrpSpPr>
        <p:grpSpPr>
          <a:xfrm>
            <a:off x="6087493" y="5115658"/>
            <a:ext cx="5896417" cy="1572806"/>
            <a:chOff x="6087493" y="5115658"/>
            <a:chExt cx="5896417" cy="1572806"/>
          </a:xfrm>
        </p:grpSpPr>
        <p:sp>
          <p:nvSpPr>
            <p:cNvPr id="12" name="Text Box 2">
              <a:extLst>
                <a:ext uri="{FF2B5EF4-FFF2-40B4-BE49-F238E27FC236}">
                  <a16:creationId xmlns:a16="http://schemas.microsoft.com/office/drawing/2014/main" id="{D1A21EEA-7AF8-5FD7-FF9E-F05809A26E41}"/>
                </a:ext>
              </a:extLst>
            </p:cNvPr>
            <p:cNvSpPr txBox="1">
              <a:spLocks noChangeArrowheads="1"/>
            </p:cNvSpPr>
            <p:nvPr/>
          </p:nvSpPr>
          <p:spPr bwMode="auto">
            <a:xfrm>
              <a:off x="6087493" y="5115658"/>
              <a:ext cx="5860684" cy="1572806"/>
            </a:xfrm>
            <a:prstGeom prst="rect">
              <a:avLst/>
            </a:prstGeom>
            <a:solidFill>
              <a:srgbClr val="FFFFFF"/>
            </a:solidFill>
            <a:ln w="25400" algn="ctr">
              <a:solidFill>
                <a:srgbClr val="7030A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dirty="0">
                <a:solidFill>
                  <a:srgbClr val="000000"/>
                </a:solidFill>
                <a:latin typeface="Calibri" panose="020F0502020204030204" pitchFamily="34" charset="0"/>
              </a:endParaRPr>
            </a:p>
          </p:txBody>
        </p:sp>
        <p:sp>
          <p:nvSpPr>
            <p:cNvPr id="15" name="TextBox 14">
              <a:extLst>
                <a:ext uri="{FF2B5EF4-FFF2-40B4-BE49-F238E27FC236}">
                  <a16:creationId xmlns:a16="http://schemas.microsoft.com/office/drawing/2014/main" id="{558E82C5-4CF4-A14C-7F64-469607B6F1F7}"/>
                </a:ext>
              </a:extLst>
            </p:cNvPr>
            <p:cNvSpPr txBox="1"/>
            <p:nvPr/>
          </p:nvSpPr>
          <p:spPr>
            <a:xfrm>
              <a:off x="6221932" y="5474936"/>
              <a:ext cx="5761978" cy="830997"/>
            </a:xfrm>
            <a:prstGeom prst="rect">
              <a:avLst/>
            </a:prstGeom>
            <a:noFill/>
          </p:spPr>
          <p:txBody>
            <a:bodyPr wrap="square" rtlCol="0">
              <a:spAutoFit/>
            </a:bodyPr>
            <a:lstStyle/>
            <a:p>
              <a:pPr algn="ctr"/>
              <a:r>
                <a:rPr lang="en-AU" sz="2400" i="1" dirty="0">
                  <a:solidFill>
                    <a:srgbClr val="FF3300"/>
                  </a:solidFill>
                </a:rPr>
                <a:t>Children must bring – hat, water bottle, recess, lunch and enclosed shoes</a:t>
              </a:r>
            </a:p>
          </p:txBody>
        </p:sp>
      </p:grpSp>
      <p:sp>
        <p:nvSpPr>
          <p:cNvPr id="7" name="Text Box 2">
            <a:extLst>
              <a:ext uri="{FF2B5EF4-FFF2-40B4-BE49-F238E27FC236}">
                <a16:creationId xmlns:a16="http://schemas.microsoft.com/office/drawing/2014/main" id="{4152F54B-960B-D387-AFF0-4CDE245F7074}"/>
              </a:ext>
            </a:extLst>
          </p:cNvPr>
          <p:cNvSpPr txBox="1">
            <a:spLocks noChangeArrowheads="1"/>
          </p:cNvSpPr>
          <p:nvPr/>
        </p:nvSpPr>
        <p:spPr bwMode="auto">
          <a:xfrm>
            <a:off x="4964037" y="645373"/>
            <a:ext cx="2074852" cy="4228857"/>
          </a:xfrm>
          <a:prstGeom prst="rect">
            <a:avLst/>
          </a:prstGeom>
          <a:solidFill>
            <a:srgbClr val="FFFFFF"/>
          </a:solidFill>
          <a:ln w="25400" algn="ctr">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solidFill>
                  <a:srgbClr val="FF0066"/>
                </a:solidFill>
                <a:latin typeface="+mj-lt"/>
                <a:cs typeface="Calibri Light"/>
              </a:rPr>
              <a:t>If you child has any diagnosed medical conditions, additional information and medication will need to be provided before your child attends.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solidFill>
                  <a:srgbClr val="FF0066"/>
                </a:solidFill>
                <a:latin typeface="+mj-lt"/>
                <a:cs typeface="Calibri Light"/>
              </a:rPr>
              <a:t>The PCYC OOSH Coordinator will review enrolments and will arrange a time to discuss the medical condition with you in a consultation, will develop a medical risk minimization and management plan.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solidFill>
                  <a:srgbClr val="FF0066"/>
                </a:solidFill>
                <a:latin typeface="+mj-lt"/>
                <a:cs typeface="Calibri Light"/>
              </a:rPr>
              <a:t>Once the plan is completed, the below will need to be provided before commencement. Failure to do so will result in suspension od the child’s booking until the time that all required information and medication has been received by PCYC OOSH.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solidFill>
                  <a:srgbClr val="FF0066"/>
                </a:solidFill>
                <a:latin typeface="+mj-lt"/>
                <a:cs typeface="Calibri Light"/>
              </a:rPr>
              <a:t>- Medical Action Plan (if required)</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solidFill>
                  <a:srgbClr val="FF0066"/>
                </a:solidFill>
                <a:latin typeface="+mj-lt"/>
                <a:cs typeface="Calibri Light"/>
              </a:rPr>
              <a:t>- Medication in the original packaging, clearly labelled with the child’s name and dosage requirements and within the expiry date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solidFill>
                  <a:srgbClr val="FF0066"/>
                </a:solidFill>
                <a:latin typeface="+mj-lt"/>
                <a:cs typeface="Calibri Light"/>
              </a:rPr>
              <a:t>Please ensure you complete your new enrolment or update your existing records in a timely manner to allow time for development and processing of required plans and documentation. </a:t>
            </a:r>
            <a:br>
              <a:rPr lang="en-US" altLang="en-US" sz="1400" b="1" dirty="0">
                <a:solidFill>
                  <a:srgbClr val="FF0066"/>
                </a:solidFill>
                <a:latin typeface="+mj-lt"/>
                <a:cs typeface="Calibri Light"/>
              </a:rPr>
            </a:br>
            <a:br>
              <a:rPr lang="en-US" altLang="en-US" sz="1200" b="1" dirty="0">
                <a:solidFill>
                  <a:srgbClr val="00B050"/>
                </a:solidFill>
                <a:latin typeface="+mj-lt"/>
                <a:cs typeface="Calibri Light"/>
              </a:rPr>
            </a:br>
            <a:br>
              <a:rPr lang="en-US" altLang="en-US" sz="1250" dirty="0">
                <a:solidFill>
                  <a:srgbClr val="232253"/>
                </a:solidFill>
                <a:latin typeface="Calibri" panose="020F0502020204030204" pitchFamily="34" charset="0"/>
              </a:rPr>
            </a:br>
            <a:br>
              <a:rPr lang="en-US" altLang="en-US" sz="1250" dirty="0">
                <a:solidFill>
                  <a:srgbClr val="232253"/>
                </a:solidFill>
                <a:latin typeface="Calibri" panose="020F0502020204030204" pitchFamily="34" charset="0"/>
              </a:rPr>
            </a:br>
            <a:br>
              <a:rPr lang="en-US" altLang="en-US" sz="1250" dirty="0">
                <a:solidFill>
                  <a:srgbClr val="232253"/>
                </a:solidFill>
                <a:latin typeface="Calibri" panose="020F0502020204030204" pitchFamily="34" charset="0"/>
              </a:rPr>
            </a:br>
            <a:r>
              <a:rPr lang="en-US" altLang="en-US" sz="1250" dirty="0">
                <a:solidFill>
                  <a:srgbClr val="232253"/>
                </a:solidFill>
                <a:latin typeface="Calibri" panose="020F0502020204030204" pitchFamily="34" charset="0"/>
              </a:rPr>
              <a:t>  </a:t>
            </a:r>
            <a:endParaRPr kumimoji="0" lang="en-US" altLang="en-US" sz="1200" i="0" u="none" strike="noStrike" cap="none" normalizeH="0" baseline="0" dirty="0">
              <a:ln>
                <a:noFill/>
              </a:ln>
              <a:effectLst/>
              <a:latin typeface="Calibri" panose="020F0502020204030204" pitchFamily="34" charset="0"/>
            </a:endParaRPr>
          </a:p>
        </p:txBody>
      </p:sp>
      <p:sp>
        <p:nvSpPr>
          <p:cNvPr id="13" name="Text Box 2">
            <a:extLst>
              <a:ext uri="{FF2B5EF4-FFF2-40B4-BE49-F238E27FC236}">
                <a16:creationId xmlns:a16="http://schemas.microsoft.com/office/drawing/2014/main" id="{3A202EF2-5B85-5EAC-3B22-CE6FD15D6311}"/>
              </a:ext>
            </a:extLst>
          </p:cNvPr>
          <p:cNvSpPr txBox="1">
            <a:spLocks noChangeArrowheads="1"/>
          </p:cNvSpPr>
          <p:nvPr/>
        </p:nvSpPr>
        <p:spPr bwMode="auto">
          <a:xfrm>
            <a:off x="7433281" y="657334"/>
            <a:ext cx="2074852" cy="4228857"/>
          </a:xfrm>
          <a:prstGeom prst="rect">
            <a:avLst/>
          </a:prstGeom>
          <a:solidFill>
            <a:srgbClr val="FFFFFF"/>
          </a:solidFill>
          <a:ln w="25400" algn="ctr">
            <a:solidFill>
              <a:srgbClr val="FF00FF"/>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solidFill>
                  <a:srgbClr val="FF0000"/>
                </a:solidFill>
                <a:latin typeface="+mj-lt"/>
                <a:cs typeface="Calibri Light"/>
              </a:rPr>
              <a:t>Early Bird</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000" b="1" dirty="0">
              <a:solidFill>
                <a:srgbClr val="FF0000"/>
              </a:solidFill>
              <a:latin typeface="+mj-lt"/>
              <a:cs typeface="Calibri Light"/>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solidFill>
                  <a:srgbClr val="FF0000"/>
                </a:solidFill>
                <a:latin typeface="+mj-lt"/>
                <a:cs typeface="Calibri Light"/>
              </a:rPr>
              <a:t>Early Bird pricing closes on the 1</a:t>
            </a:r>
            <a:r>
              <a:rPr lang="en-US" altLang="en-US" sz="1000" b="1" baseline="30000" dirty="0">
                <a:solidFill>
                  <a:srgbClr val="FF0000"/>
                </a:solidFill>
                <a:latin typeface="+mj-lt"/>
                <a:cs typeface="Calibri Light"/>
              </a:rPr>
              <a:t>st</a:t>
            </a:r>
            <a:r>
              <a:rPr lang="en-US" altLang="en-US" sz="1000" b="1" dirty="0">
                <a:solidFill>
                  <a:srgbClr val="FF0000"/>
                </a:solidFill>
                <a:latin typeface="+mj-lt"/>
                <a:cs typeface="Calibri Light"/>
              </a:rPr>
              <a:t> of December. Any bookings received after this date will attract normal daily rate fees. </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000" b="1" dirty="0">
              <a:solidFill>
                <a:srgbClr val="FF0000"/>
              </a:solidFill>
              <a:latin typeface="+mj-lt"/>
              <a:cs typeface="Calibri Light"/>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solidFill>
                  <a:srgbClr val="FF0000"/>
                </a:solidFill>
                <a:latin typeface="+mj-lt"/>
                <a:cs typeface="Calibri Light"/>
              </a:rPr>
              <a:t>Cancellations </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000" b="1" dirty="0">
              <a:solidFill>
                <a:srgbClr val="FF0000"/>
              </a:solidFill>
              <a:latin typeface="+mj-lt"/>
              <a:cs typeface="Calibri Light"/>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solidFill>
                  <a:srgbClr val="FF0000"/>
                </a:solidFill>
                <a:latin typeface="+mj-lt"/>
                <a:cs typeface="Calibri Light"/>
              </a:rPr>
              <a:t>Cancellations or changes to bookings must be made by the 1</a:t>
            </a:r>
            <a:r>
              <a:rPr lang="en-US" altLang="en-US" sz="1000" b="1" baseline="30000" dirty="0">
                <a:solidFill>
                  <a:srgbClr val="FF0000"/>
                </a:solidFill>
                <a:latin typeface="+mj-lt"/>
                <a:cs typeface="Calibri Light"/>
              </a:rPr>
              <a:t>st</a:t>
            </a:r>
            <a:r>
              <a:rPr lang="en-US" altLang="en-US" sz="1000" b="1" dirty="0">
                <a:solidFill>
                  <a:srgbClr val="FF0000"/>
                </a:solidFill>
                <a:latin typeface="+mj-lt"/>
                <a:cs typeface="Calibri Light"/>
              </a:rPr>
              <a:t> of December. Cancellations are not available after this date as staff, resources and/or venues have been confirmed and secured on the booking numbers. </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000" b="1" dirty="0">
              <a:solidFill>
                <a:srgbClr val="FF0000"/>
              </a:solidFill>
              <a:latin typeface="+mj-lt"/>
              <a:cs typeface="Calibri Light"/>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solidFill>
                  <a:srgbClr val="FF0000"/>
                </a:solidFill>
                <a:latin typeface="+mj-lt"/>
                <a:cs typeface="Calibri Light"/>
              </a:rPr>
              <a:t>Accounts </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000" b="1" dirty="0">
              <a:solidFill>
                <a:srgbClr val="FF0000"/>
              </a:solidFill>
              <a:latin typeface="+mj-lt"/>
              <a:cs typeface="Calibri Light"/>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solidFill>
                  <a:srgbClr val="FF0000"/>
                </a:solidFill>
                <a:latin typeface="+mj-lt"/>
                <a:cs typeface="Calibri Light"/>
              </a:rPr>
              <a:t>Current accounts MUST be paid in full prior to any new booking request approvals. . </a:t>
            </a:r>
            <a:br>
              <a:rPr lang="en-US" altLang="en-US" sz="1400" b="1" dirty="0">
                <a:solidFill>
                  <a:srgbClr val="FF0066"/>
                </a:solidFill>
                <a:latin typeface="+mj-lt"/>
                <a:cs typeface="Calibri Light"/>
              </a:rPr>
            </a:br>
            <a:br>
              <a:rPr lang="en-US" altLang="en-US" sz="1200" b="1" dirty="0">
                <a:solidFill>
                  <a:srgbClr val="00B050"/>
                </a:solidFill>
                <a:latin typeface="+mj-lt"/>
                <a:cs typeface="Calibri Light"/>
              </a:rPr>
            </a:br>
            <a:br>
              <a:rPr lang="en-US" altLang="en-US" sz="1250" dirty="0">
                <a:solidFill>
                  <a:srgbClr val="232253"/>
                </a:solidFill>
                <a:latin typeface="Calibri" panose="020F0502020204030204" pitchFamily="34" charset="0"/>
              </a:rPr>
            </a:br>
            <a:br>
              <a:rPr lang="en-US" altLang="en-US" sz="1250" dirty="0">
                <a:solidFill>
                  <a:srgbClr val="232253"/>
                </a:solidFill>
                <a:latin typeface="Calibri" panose="020F0502020204030204" pitchFamily="34" charset="0"/>
              </a:rPr>
            </a:br>
            <a:br>
              <a:rPr lang="en-US" altLang="en-US" sz="1250" dirty="0">
                <a:solidFill>
                  <a:srgbClr val="232253"/>
                </a:solidFill>
                <a:latin typeface="Calibri" panose="020F0502020204030204" pitchFamily="34" charset="0"/>
              </a:rPr>
            </a:br>
            <a:r>
              <a:rPr lang="en-US" altLang="en-US" sz="1250" dirty="0">
                <a:solidFill>
                  <a:srgbClr val="232253"/>
                </a:solidFill>
                <a:latin typeface="Calibri" panose="020F0502020204030204" pitchFamily="34" charset="0"/>
              </a:rPr>
              <a:t>  </a:t>
            </a:r>
            <a:endParaRPr kumimoji="0" lang="en-US" altLang="en-US" sz="1200" i="0" u="none" strike="noStrike" cap="none" normalizeH="0" baseline="0" dirty="0">
              <a:ln>
                <a:noFill/>
              </a:ln>
              <a:effectLst/>
              <a:latin typeface="Calibri" panose="020F0502020204030204" pitchFamily="34" charset="0"/>
            </a:endParaRPr>
          </a:p>
        </p:txBody>
      </p:sp>
    </p:spTree>
    <p:extLst>
      <p:ext uri="{BB962C8B-B14F-4D97-AF65-F5344CB8AC3E}">
        <p14:creationId xmlns:p14="http://schemas.microsoft.com/office/powerpoint/2010/main" val="37890423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133706</TotalTime>
  <Words>2551</Words>
  <Application>Microsoft Office PowerPoint</Application>
  <PresentationFormat>Widescreen</PresentationFormat>
  <Paragraphs>338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Cavolini</vt:lpstr>
      <vt:lpstr>Gotham Rounded Book</vt:lpstr>
      <vt:lpstr>YACgEX8C5Gg 0</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Ashlee Aria</dc:creator>
  <cp:lastModifiedBy>Nikki Hardaker</cp:lastModifiedBy>
  <cp:revision>111</cp:revision>
  <cp:lastPrinted>2023-11-26T19:17:45Z</cp:lastPrinted>
  <dcterms:created xsi:type="dcterms:W3CDTF">2022-02-23T00:16:15Z</dcterms:created>
  <dcterms:modified xsi:type="dcterms:W3CDTF">2023-11-28T03:00:30Z</dcterms:modified>
</cp:coreProperties>
</file>